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2"/>
  </p:notesMasterIdLst>
  <p:sldIdLst>
    <p:sldId id="278" r:id="rId2"/>
    <p:sldId id="287" r:id="rId3"/>
    <p:sldId id="275" r:id="rId4"/>
    <p:sldId id="408" r:id="rId5"/>
    <p:sldId id="333" r:id="rId6"/>
    <p:sldId id="407" r:id="rId7"/>
    <p:sldId id="388" r:id="rId8"/>
    <p:sldId id="276" r:id="rId9"/>
    <p:sldId id="409" r:id="rId10"/>
    <p:sldId id="334" r:id="rId11"/>
    <p:sldId id="460" r:id="rId12"/>
    <p:sldId id="410" r:id="rId13"/>
    <p:sldId id="415" r:id="rId14"/>
    <p:sldId id="335" r:id="rId15"/>
    <p:sldId id="389" r:id="rId16"/>
    <p:sldId id="411" r:id="rId17"/>
    <p:sldId id="412" r:id="rId18"/>
    <p:sldId id="390" r:id="rId19"/>
    <p:sldId id="414" r:id="rId20"/>
    <p:sldId id="413" r:id="rId21"/>
    <p:sldId id="391" r:id="rId22"/>
    <p:sldId id="336" r:id="rId23"/>
    <p:sldId id="416" r:id="rId24"/>
    <p:sldId id="338" r:id="rId25"/>
    <p:sldId id="417" r:id="rId26"/>
    <p:sldId id="339" r:id="rId27"/>
    <p:sldId id="340" r:id="rId28"/>
    <p:sldId id="341" r:id="rId29"/>
    <p:sldId id="418" r:id="rId30"/>
    <p:sldId id="342" r:id="rId31"/>
    <p:sldId id="419" r:id="rId32"/>
    <p:sldId id="343" r:id="rId33"/>
    <p:sldId id="420" r:id="rId34"/>
    <p:sldId id="344" r:id="rId35"/>
    <p:sldId id="421" r:id="rId36"/>
    <p:sldId id="345" r:id="rId37"/>
    <p:sldId id="346" r:id="rId38"/>
    <p:sldId id="422" r:id="rId39"/>
    <p:sldId id="347" r:id="rId40"/>
    <p:sldId id="423" r:id="rId41"/>
    <p:sldId id="348" r:id="rId42"/>
    <p:sldId id="392" r:id="rId43"/>
    <p:sldId id="424" r:id="rId44"/>
    <p:sldId id="393" r:id="rId45"/>
    <p:sldId id="425" r:id="rId46"/>
    <p:sldId id="394" r:id="rId47"/>
    <p:sldId id="445" r:id="rId48"/>
    <p:sldId id="395" r:id="rId49"/>
    <p:sldId id="426" r:id="rId50"/>
    <p:sldId id="396" r:id="rId51"/>
    <p:sldId id="461" r:id="rId52"/>
    <p:sldId id="350" r:id="rId53"/>
    <p:sldId id="427" r:id="rId54"/>
    <p:sldId id="358" r:id="rId55"/>
    <p:sldId id="428" r:id="rId56"/>
    <p:sldId id="462" r:id="rId57"/>
    <p:sldId id="352" r:id="rId58"/>
    <p:sldId id="353" r:id="rId59"/>
    <p:sldId id="429" r:id="rId60"/>
    <p:sldId id="356" r:id="rId61"/>
    <p:sldId id="354" r:id="rId62"/>
    <p:sldId id="430" r:id="rId63"/>
    <p:sldId id="355" r:id="rId64"/>
    <p:sldId id="431" r:id="rId65"/>
    <p:sldId id="357" r:id="rId66"/>
    <p:sldId id="359" r:id="rId67"/>
    <p:sldId id="432" r:id="rId68"/>
    <p:sldId id="361" r:id="rId69"/>
    <p:sldId id="433" r:id="rId70"/>
    <p:sldId id="362" r:id="rId71"/>
    <p:sldId id="434" r:id="rId72"/>
    <p:sldId id="363" r:id="rId73"/>
    <p:sldId id="435" r:id="rId74"/>
    <p:sldId id="364" r:id="rId75"/>
    <p:sldId id="365" r:id="rId76"/>
    <p:sldId id="436" r:id="rId77"/>
    <p:sldId id="397" r:id="rId78"/>
    <p:sldId id="398" r:id="rId79"/>
    <p:sldId id="437" r:id="rId80"/>
    <p:sldId id="438" r:id="rId81"/>
    <p:sldId id="366" r:id="rId82"/>
    <p:sldId id="367" r:id="rId83"/>
    <p:sldId id="439" r:id="rId84"/>
    <p:sldId id="368" r:id="rId85"/>
    <p:sldId id="440" r:id="rId86"/>
    <p:sldId id="369" r:id="rId87"/>
    <p:sldId id="441" r:id="rId88"/>
    <p:sldId id="370" r:id="rId89"/>
    <p:sldId id="371" r:id="rId90"/>
    <p:sldId id="444" r:id="rId91"/>
    <p:sldId id="372" r:id="rId92"/>
    <p:sldId id="443" r:id="rId93"/>
    <p:sldId id="373" r:id="rId94"/>
    <p:sldId id="374" r:id="rId95"/>
    <p:sldId id="375" r:id="rId96"/>
    <p:sldId id="376" r:id="rId97"/>
    <p:sldId id="446" r:id="rId98"/>
    <p:sldId id="377" r:id="rId99"/>
    <p:sldId id="447" r:id="rId100"/>
    <p:sldId id="378" r:id="rId101"/>
    <p:sldId id="448" r:id="rId102"/>
    <p:sldId id="379" r:id="rId103"/>
    <p:sldId id="449" r:id="rId104"/>
    <p:sldId id="399" r:id="rId105"/>
    <p:sldId id="450" r:id="rId106"/>
    <p:sldId id="400" r:id="rId107"/>
    <p:sldId id="459" r:id="rId108"/>
    <p:sldId id="401" r:id="rId109"/>
    <p:sldId id="402" r:id="rId110"/>
    <p:sldId id="458" r:id="rId111"/>
    <p:sldId id="380" r:id="rId112"/>
    <p:sldId id="463" r:id="rId113"/>
    <p:sldId id="381" r:id="rId114"/>
    <p:sldId id="456" r:id="rId115"/>
    <p:sldId id="382" r:id="rId116"/>
    <p:sldId id="464" r:id="rId117"/>
    <p:sldId id="404" r:id="rId118"/>
    <p:sldId id="405" r:id="rId119"/>
    <p:sldId id="406" r:id="rId120"/>
    <p:sldId id="455" r:id="rId121"/>
    <p:sldId id="383" r:id="rId122"/>
    <p:sldId id="454" r:id="rId123"/>
    <p:sldId id="384" r:id="rId124"/>
    <p:sldId id="452" r:id="rId125"/>
    <p:sldId id="385" r:id="rId126"/>
    <p:sldId id="453" r:id="rId127"/>
    <p:sldId id="386" r:id="rId128"/>
    <p:sldId id="451" r:id="rId129"/>
    <p:sldId id="387" r:id="rId130"/>
    <p:sldId id="274" r:id="rId1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autoAdjust="0"/>
  </p:normalViewPr>
  <p:slideViewPr>
    <p:cSldViewPr snapToGrid="0">
      <p:cViewPr>
        <p:scale>
          <a:sx n="66" d="100"/>
          <a:sy n="66" d="100"/>
        </p:scale>
        <p:origin x="2658" y="14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11/3/2025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78841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Distribution System Reliability</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63596"/>
            <a:ext cx="8229600" cy="33750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Interrupting Device: </a:t>
            </a:r>
            <a:r>
              <a:rPr lang="en-US" sz="2400" i="0" dirty="0">
                <a:solidFill>
                  <a:schemeClr val="tx1"/>
                </a:solidFill>
                <a:effectLst/>
                <a:latin typeface="Calibri" panose="020F0502020204030204" pitchFamily="34" charset="0"/>
                <a:cs typeface="Calibri" panose="020F0502020204030204" pitchFamily="34" charset="0"/>
              </a:rPr>
              <a:t>A device whose purpose is to interrupt the flow of power, usually in response to a fault. Restoration of service or disconnection of loads can be accomplished by manual, automatic, or motor‐operated methods. Examples include transmission circuit breakers, feeder circuit breakers, line reclosers, line fuses, </a:t>
            </a:r>
            <a:r>
              <a:rPr lang="en-US" sz="2400" i="0" dirty="0" err="1">
                <a:solidFill>
                  <a:schemeClr val="tx1"/>
                </a:solidFill>
                <a:effectLst/>
                <a:latin typeface="Calibri" panose="020F0502020204030204" pitchFamily="34" charset="0"/>
                <a:cs typeface="Calibri" panose="020F0502020204030204" pitchFamily="34" charset="0"/>
              </a:rPr>
              <a:t>sectionalizers</a:t>
            </a:r>
            <a:r>
              <a:rPr lang="en-US" sz="2400" i="0" dirty="0">
                <a:solidFill>
                  <a:schemeClr val="tx1"/>
                </a:solidFill>
                <a:effectLst/>
                <a:latin typeface="Calibri" panose="020F0502020204030204" pitchFamily="34" charset="0"/>
                <a:cs typeface="Calibri" panose="020F0502020204030204" pitchFamily="34" charset="0"/>
              </a:rPr>
              <a:t>, and motor‐operated switches.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a:t>
            </a:fld>
            <a:endParaRPr lang="en-US" dirty="0"/>
          </a:p>
        </p:txBody>
      </p:sp>
      <p:sp>
        <p:nvSpPr>
          <p:cNvPr id="4" name="Footer Placeholder 4">
            <a:extLst>
              <a:ext uri="{FF2B5EF4-FFF2-40B4-BE49-F238E27FC236}">
                <a16:creationId xmlns:a16="http://schemas.microsoft.com/office/drawing/2014/main" id="{85980654-19E4-0A40-D519-21C16FF066D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863320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370704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the sum of probabilities of being in any state is 1 , we can write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gives,</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3707043"/>
              </a:xfrm>
              <a:blipFill>
                <a:blip r:embed="rId2"/>
                <a:stretch>
                  <a:fillRect l="-1111" t="-1316"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100</a:t>
            </a:fld>
            <a:endParaRPr lang="en-US"/>
          </a:p>
        </p:txBody>
      </p:sp>
      <p:sp>
        <p:nvSpPr>
          <p:cNvPr id="4" name="Footer Placeholder 4">
            <a:extLst>
              <a:ext uri="{FF2B5EF4-FFF2-40B4-BE49-F238E27FC236}">
                <a16:creationId xmlns:a16="http://schemas.microsoft.com/office/drawing/2014/main" id="{E3C50758-6D81-F9F8-5B93-E4BDDB67E98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223764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lnSpc>
                    <a:spcPct val="120000"/>
                  </a:lnSpc>
                  <a:spcBef>
                    <a:spcPts val="6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Further, we can define a transition intensity matrix </a:t>
                </a:r>
                <a14:m>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oMath>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20000"/>
                  </a:lnSpc>
                  <a:spcBef>
                    <a:spcPts val="600"/>
                  </a:spcBef>
                  <a:spcAft>
                    <a:spcPts val="1200"/>
                  </a:spcAft>
                  <a:buNone/>
                </a:pPr>
                <a14:m>
                  <m:oMathPara xmlns:m="http://schemas.openxmlformats.org/officeDocument/2006/math">
                    <m:oMathParaPr>
                      <m:jc m:val="centerGroup"/>
                    </m:oMathParaPr>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m:t>
                                    </m:r>
                                  </m:sub>
                                </m:sSub>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20000"/>
                  </a:lnSpc>
                  <a:spcBef>
                    <a:spcPts val="6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P[X(t) = i]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
                </a:r>
                <a:r>
                  <a:rPr lang="en-US" sz="2400" i="1"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is the unconditional probability of being in state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If we define  as the time derivative of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
                </a:r>
                <a:r>
                  <a:rPr lang="en-US" sz="2400" i="1"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an equation in matrix form for all the states of the system.</a:t>
                </a: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5040368"/>
              </a:xfrm>
              <a:blipFill>
                <a:blip r:embed="rId2"/>
                <a:stretch>
                  <a:fillRect l="-1111" t="-121"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101</a:t>
            </a:fld>
            <a:endParaRPr lang="en-US"/>
          </a:p>
        </p:txBody>
      </p:sp>
      <p:sp>
        <p:nvSpPr>
          <p:cNvPr id="4" name="Footer Placeholder 4">
            <a:extLst>
              <a:ext uri="{FF2B5EF4-FFF2-40B4-BE49-F238E27FC236}">
                <a16:creationId xmlns:a16="http://schemas.microsoft.com/office/drawing/2014/main" id="{E3C50758-6D81-F9F8-5B93-E4BDDB67E98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507210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e>
                      </m:acc>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marR="0" indent="0" algn="just">
                  <a:lnSpc>
                    <a:spcPct val="120000"/>
                  </a:lnSpc>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acc>
                      <m:accPr>
                        <m: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e>
                    </m:acc>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row vectors, </a:t>
                </a:r>
              </a:p>
              <a:p>
                <a:pPr marL="0" marR="0" indent="0" algn="just">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120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Differential equation  can be solved to find probabilities of being in different states as a function of time, given the initial probabilities or </a:t>
                </a:r>
                <a:r>
                  <a:rPr lang="en-US" sz="2400" b="1" i="1" dirty="0">
                    <a:solidFill>
                      <a:schemeClr val="tx1"/>
                    </a:solidFill>
                    <a:latin typeface="Calibri" panose="020F0502020204030204" pitchFamily="34" charset="0"/>
                    <a:cs typeface="Calibri" panose="020F0502020204030204" pitchFamily="34" charset="0"/>
                  </a:rPr>
                  <a:t>p</a:t>
                </a:r>
                <a:r>
                  <a:rPr lang="en-US" sz="2400" i="1" dirty="0">
                    <a:solidFill>
                      <a:schemeClr val="tx1"/>
                    </a:solidFill>
                    <a:latin typeface="Calibri" panose="020F0502020204030204" pitchFamily="34" charset="0"/>
                    <a:cs typeface="Calibri" panose="020F0502020204030204" pitchFamily="34" charset="0"/>
                  </a:rPr>
                  <a:t>(0). </a:t>
                </a:r>
                <a:endParaRPr lang="en-US" sz="24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228516"/>
              </a:xfrm>
              <a:blipFill>
                <a:blip r:embed="rId2"/>
                <a:stretch>
                  <a:fillRect l="-1111" r="-74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102</a:t>
            </a:fld>
            <a:endParaRPr lang="en-US"/>
          </a:p>
        </p:txBody>
      </p:sp>
      <p:sp>
        <p:nvSpPr>
          <p:cNvPr id="4" name="Footer Placeholder 4">
            <a:extLst>
              <a:ext uri="{FF2B5EF4-FFF2-40B4-BE49-F238E27FC236}">
                <a16:creationId xmlns:a16="http://schemas.microsoft.com/office/drawing/2014/main" id="{AEE8FA5D-C6C2-6BC8-42C7-6267FF2A0D1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05670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69050"/>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For state probabilities in the long run, we let t → ∞ and . The above equation  reduces to N ordinary linear equations for a system with N states. </a:t>
                </a:r>
              </a:p>
              <a:p>
                <a:pPr>
                  <a:lnSpc>
                    <a:spcPct val="120000"/>
                  </a:lnSpc>
                  <a:spcBef>
                    <a:spcPts val="1200"/>
                  </a:spcBef>
                  <a:spcAft>
                    <a:spcPts val="1200"/>
                  </a:spcAft>
                </a:pPr>
                <a:r>
                  <a:rPr lang="en-US" sz="2400" dirty="0">
                    <a:solidFill>
                      <a:schemeClr val="tx1"/>
                    </a:solidFill>
                    <a:latin typeface="Calibri" panose="020F0502020204030204" pitchFamily="34" charset="0"/>
                    <a:cs typeface="Calibri" panose="020F0502020204030204" pitchFamily="34" charset="0"/>
                  </a:rPr>
                  <a:t>However, these equations are dependent, and thus, the determinant of A is zero. Thus, to solve this equation, we remove one of the equations and replace it by</a:t>
                </a:r>
              </a:p>
              <a:p>
                <a:pPr marL="0" marR="0" indent="0">
                  <a:lnSpc>
                    <a:spcPct val="120000"/>
                  </a:lnSpc>
                  <a:spcBef>
                    <a:spcPts val="1200"/>
                  </a:spcBef>
                  <a:spcAft>
                    <a:spcPts val="1200"/>
                  </a:spcAft>
                  <a:buNone/>
                </a:pPr>
                <a14:m>
                  <m:oMathPara xmlns:m="http://schemas.openxmlformats.org/officeDocument/2006/math">
                    <m:oMathParaPr>
                      <m:jc m:val="centerGroup"/>
                    </m:oMathParaPr>
                    <m:oMath xmlns:m="http://schemas.openxmlformats.org/officeDocument/2006/math">
                      <m:nary>
                        <m:naryPr>
                          <m:chr m:val="∑"/>
                          <m:limLoc m:val="undOvr"/>
                          <m:grow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e>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20000"/>
                  </a:lnSpc>
                  <a:spcBef>
                    <a:spcPts val="1200"/>
                  </a:spcBef>
                  <a:spcAft>
                    <a:spcPts val="1200"/>
                  </a:spcAft>
                  <a:buNone/>
                </a:pPr>
                <a:r>
                  <a:rPr lang="en-US" sz="2400" dirty="0">
                    <a:solidFill>
                      <a:schemeClr val="tx1"/>
                    </a:solidFill>
                    <a:latin typeface="Calibri" panose="020F0502020204030204" pitchFamily="34" charset="0"/>
                    <a:cs typeface="Calibri" panose="020F0502020204030204" pitchFamily="34" charset="0"/>
                  </a:rPr>
                  <a:t>or the probabilities of states must sum to 1 .</a:t>
                </a: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669050"/>
                <a:ext cx="8229600" cy="5228516"/>
              </a:xfrm>
              <a:blipFill>
                <a:blip r:embed="rId2"/>
                <a:stretch>
                  <a:fillRect l="-1111" t="-117" b="-81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103</a:t>
            </a:fld>
            <a:endParaRPr lang="en-US"/>
          </a:p>
        </p:txBody>
      </p:sp>
      <p:sp>
        <p:nvSpPr>
          <p:cNvPr id="4" name="Footer Placeholder 4">
            <a:extLst>
              <a:ext uri="{FF2B5EF4-FFF2-40B4-BE49-F238E27FC236}">
                <a16:creationId xmlns:a16="http://schemas.microsoft.com/office/drawing/2014/main" id="{AEE8FA5D-C6C2-6BC8-42C7-6267FF2A0D1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73872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In a distribution system, we can use the Markov process by defining the states representing failure of a component, such as the section of a feeder. The failures and repairs of components are represented by exponential probability distribution functions giving constant failure and repair rates.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Consider the system shown in page 23. To simplify, we consider only the failures of Segment 1 and Segment 2. Thus, as shown in the Figure, the system will have three states, which are system fully operational (State 1), Segment 1 failed (State 2), and Segment 2 failed (State 3).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104</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sp>
        <p:nvSpPr>
          <p:cNvPr id="8" name="Footer Placeholder 4">
            <a:extLst>
              <a:ext uri="{FF2B5EF4-FFF2-40B4-BE49-F238E27FC236}">
                <a16:creationId xmlns:a16="http://schemas.microsoft.com/office/drawing/2014/main" id="{1A16A70A-D00A-543A-1F63-8E851621D10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70936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41240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It is assumed that once a segment has failed, no additional failures will take place in the system until repairs on the failed segment are completed. Segment 1 is 1‐mile long and Segment 2 is 2‐miles long. The failure rates are 0.1 faults per mile per year, and the MTTR is three hours.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105</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sp>
        <p:nvSpPr>
          <p:cNvPr id="8" name="Footer Placeholder 4">
            <a:extLst>
              <a:ext uri="{FF2B5EF4-FFF2-40B4-BE49-F238E27FC236}">
                <a16:creationId xmlns:a16="http://schemas.microsoft.com/office/drawing/2014/main" id="{1A16A70A-D00A-543A-1F63-8E851621D10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37091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140700" cy="541172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From the given data, we can determine the following values for the Markov model:</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λ₁ = 0.1 × 1 mile = 0.1/year = 0.00001142/hour</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λ₂ = 0.1 × 2 miles = 0.2/year = 0.00002284/hour</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μ₁ = 1/3 or 0.3333/hour  (MTTR = 3 hours)</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μ₂ = 1/3 or 0.3333/hour  (MTTR = 3 hours)</a:t>
                </a:r>
              </a:p>
              <a:p>
                <a:pPr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A matrix for the for the system is</a:t>
                </a:r>
              </a:p>
              <a:p>
                <a:pPr marL="0" indent="0" algn="just">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tx1"/>
                              </a:solidFill>
                              <a:effectLst/>
                              <a:latin typeface="Cambria Math" panose="02040503050406030204" pitchFamily="18" charset="0"/>
                              <a:cs typeface="Calibri" panose="020F0502020204030204" pitchFamily="34" charset="0"/>
                            </a:rPr>
                          </m:ctrlPr>
                        </m:dPr>
                        <m:e>
                          <m:m>
                            <m:mPr>
                              <m:mcs>
                                <m:mc>
                                  <m:mcPr>
                                    <m:count m:val="2"/>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r>
                                  <m:rPr>
                                    <m:brk m:alnAt="7"/>
                                  </m:rPr>
                                  <a:rPr lang="en-US" sz="2400" b="0" i="1" smtClean="0">
                                    <a:solidFill>
                                      <a:schemeClr val="tx1"/>
                                    </a:solidFill>
                                    <a:effectLst/>
                                    <a:latin typeface="Cambria Math" panose="02040503050406030204" pitchFamily="18" charset="0"/>
                                    <a:cs typeface="Calibri" panose="020F0502020204030204" pitchFamily="34" charset="0"/>
                                  </a:rPr>
                                  <m:t>−</m:t>
                                </m:r>
                                <m:r>
                                  <m:rPr>
                                    <m:brk m:alnAt="7"/>
                                  </m:rPr>
                                  <a:rPr lang="zh-CN" altLang="en-US" sz="2400" i="1">
                                    <a:solidFill>
                                      <a:schemeClr val="tx1"/>
                                    </a:solidFill>
                                    <a:latin typeface="Cambria Math" panose="02040503050406030204" pitchFamily="18" charset="0"/>
                                    <a:cs typeface="Calibri" panose="020F0502020204030204" pitchFamily="34" charset="0"/>
                                  </a:rPr>
                                  <m:t>（</m:t>
                                </m:r>
                                <m:sSub>
                                  <m:sSubPr>
                                    <m:ctrlPr>
                                      <a:rPr lang="en-US" altLang="zh-CN" sz="2400" i="1" smtClean="0">
                                        <a:solidFill>
                                          <a:schemeClr val="tx1"/>
                                        </a:solidFill>
                                        <a:latin typeface="Cambria Math" panose="02040503050406030204" pitchFamily="18" charset="0"/>
                                        <a:cs typeface="Calibri" panose="020F0502020204030204" pitchFamily="34" charset="0"/>
                                      </a:rPr>
                                    </m:ctrlPr>
                                  </m:sSubPr>
                                  <m:e>
                                    <m:r>
                                      <a:rPr lang="zh-CN" altLang="en-US" sz="2400" i="1" smtClean="0">
                                        <a:solidFill>
                                          <a:schemeClr val="tx1"/>
                                        </a:solidFill>
                                        <a:latin typeface="Cambria Math" panose="02040503050406030204" pitchFamily="18" charset="0"/>
                                        <a:cs typeface="Calibri" panose="020F0502020204030204" pitchFamily="34" charset="0"/>
                                      </a:rPr>
                                      <m:t>𝜆</m:t>
                                    </m:r>
                                  </m:e>
                                  <m:sub>
                                    <m:r>
                                      <a:rPr lang="en-US" altLang="zh-CN" sz="2400" b="0" i="1" smtClean="0">
                                        <a:solidFill>
                                          <a:schemeClr val="tx1"/>
                                        </a:solidFill>
                                        <a:latin typeface="Cambria Math" panose="02040503050406030204" pitchFamily="18" charset="0"/>
                                        <a:cs typeface="Calibri" panose="020F0502020204030204" pitchFamily="34" charset="0"/>
                                      </a:rPr>
                                      <m:t>1</m:t>
                                    </m:r>
                                  </m:sub>
                                </m:sSub>
                                <m:r>
                                  <m:rPr>
                                    <m:brk m:alnAt="7"/>
                                  </m:rPr>
                                  <a:rPr lang="en-US" altLang="zh-CN" sz="2400" b="0" i="1" smtClean="0">
                                    <a:solidFill>
                                      <a:schemeClr val="tx1"/>
                                    </a:solidFill>
                                    <a:latin typeface="Cambria Math" panose="02040503050406030204" pitchFamily="18" charset="0"/>
                                    <a:cs typeface="Calibri" panose="020F0502020204030204" pitchFamily="34" charset="0"/>
                                  </a:rPr>
                                  <m:t>+</m:t>
                                </m:r>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b="0" i="1" smtClean="0">
                                        <a:solidFill>
                                          <a:schemeClr val="tx1"/>
                                        </a:solidFill>
                                        <a:latin typeface="Cambria Math" panose="02040503050406030204" pitchFamily="18" charset="0"/>
                                        <a:cs typeface="Calibri" panose="020F0502020204030204" pitchFamily="34" charset="0"/>
                                      </a:rPr>
                                      <m:t>2</m:t>
                                    </m:r>
                                  </m:sub>
                                </m:sSub>
                                <m:r>
                                  <m:rPr>
                                    <m:brk m:alnAt="7"/>
                                  </m:rPr>
                                  <a:rPr lang="zh-CN" altLang="en-US" sz="2400" i="1" smtClean="0">
                                    <a:solidFill>
                                      <a:schemeClr val="tx1"/>
                                    </a:solidFill>
                                    <a:latin typeface="Cambria Math" panose="02040503050406030204" pitchFamily="18" charset="0"/>
                                    <a:cs typeface="Calibri" panose="020F0502020204030204" pitchFamily="34" charset="0"/>
                                  </a:rPr>
                                  <m:t>）</m:t>
                                </m:r>
                              </m:e>
                              <m:e>
                                <m:m>
                                  <m:mPr>
                                    <m:mcs>
                                      <m:mc>
                                        <m:mcPr>
                                          <m:count m:val="2"/>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1</m:t>
                                          </m:r>
                                        </m:sub>
                                      </m:sSub>
                                    </m:e>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2</m:t>
                                          </m:r>
                                        </m:sub>
                                      </m:sSub>
                                    </m:e>
                                  </m:mr>
                                </m:m>
                              </m:e>
                            </m:mr>
                            <m:mr>
                              <m:e>
                                <m:m>
                                  <m:mPr>
                                    <m:mcs>
                                      <m:mc>
                                        <m:mcPr>
                                          <m:count m:val="1"/>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sSub>
                                        <m:sSubPr>
                                          <m:ctrlPr>
                                            <a:rPr lang="en-US" sz="2400" i="1" smtClean="0">
                                              <a:solidFill>
                                                <a:schemeClr val="tx1"/>
                                              </a:solidFill>
                                              <a:effectLst/>
                                              <a:latin typeface="Cambria Math" panose="02040503050406030204" pitchFamily="18" charset="0"/>
                                              <a:cs typeface="Calibri" panose="020F0502020204030204" pitchFamily="34" charset="0"/>
                                            </a:rPr>
                                          </m:ctrlPr>
                                        </m:sSubPr>
                                        <m:e>
                                          <m:r>
                                            <a:rPr lang="en-US" sz="2400" i="1" smtClean="0">
                                              <a:solidFill>
                                                <a:schemeClr val="tx1"/>
                                              </a:solidFill>
                                              <a:effectLst/>
                                              <a:latin typeface="Cambria Math" panose="02040503050406030204" pitchFamily="18" charset="0"/>
                                              <a:ea typeface="Cambria Math" panose="02040503050406030204" pitchFamily="18" charset="0"/>
                                              <a:cs typeface="Calibri" panose="020F0502020204030204" pitchFamily="34" charset="0"/>
                                            </a:rPr>
                                            <m:t>𝜇</m:t>
                                          </m:r>
                                        </m:e>
                                        <m:sub>
                                          <m:r>
                                            <a:rPr lang="en-US" sz="2400" b="0" i="1" smtClean="0">
                                              <a:solidFill>
                                                <a:schemeClr val="tx1"/>
                                              </a:solidFill>
                                              <a:effectLst/>
                                              <a:latin typeface="Cambria Math" panose="02040503050406030204" pitchFamily="18" charset="0"/>
                                              <a:cs typeface="Calibri" panose="020F0502020204030204" pitchFamily="34" charset="0"/>
                                            </a:rPr>
                                            <m:t>1</m:t>
                                          </m:r>
                                        </m:sub>
                                      </m:sSub>
                                    </m:e>
                                  </m:mr>
                                  <m:mr>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2</m:t>
                                          </m:r>
                                        </m:sub>
                                      </m:sSub>
                                    </m:e>
                                  </m:mr>
                                </m:m>
                              </m:e>
                              <m:e>
                                <m:m>
                                  <m:mPr>
                                    <m:mcs>
                                      <m:mc>
                                        <m:mcPr>
                                          <m:count m:val="1"/>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m>
                                        <m:mPr>
                                          <m:mcs>
                                            <m:mc>
                                              <m:mcPr>
                                                <m:count m:val="2"/>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r>
                                              <m:rPr>
                                                <m:brk m:alnAt="7"/>
                                              </m:rPr>
                                              <a:rPr lang="en-US" sz="2400" b="0" i="1" smtClean="0">
                                                <a:solidFill>
                                                  <a:schemeClr val="tx1"/>
                                                </a:solidFill>
                                                <a:effectLst/>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cs typeface="Calibri" panose="020F0502020204030204" pitchFamily="34" charset="0"/>
                                                  </a:rPr>
                                                  <m:t>1</m:t>
                                                </m:r>
                                              </m:sub>
                                            </m:sSub>
                                          </m:e>
                                          <m:e>
                                            <m:r>
                                              <a:rPr lang="en-US" sz="2400" b="0" i="1" smtClean="0">
                                                <a:solidFill>
                                                  <a:schemeClr val="tx1"/>
                                                </a:solidFill>
                                                <a:effectLst/>
                                                <a:latin typeface="Cambria Math" panose="02040503050406030204" pitchFamily="18" charset="0"/>
                                                <a:cs typeface="Calibri" panose="020F0502020204030204" pitchFamily="34" charset="0"/>
                                              </a:rPr>
                                              <m:t>0</m:t>
                                            </m:r>
                                          </m:e>
                                        </m:mr>
                                      </m:m>
                                    </m:e>
                                  </m:mr>
                                  <m:mr>
                                    <m:e>
                                      <m:m>
                                        <m:mPr>
                                          <m:mcs>
                                            <m:mc>
                                              <m:mcPr>
                                                <m:count m:val="2"/>
                                                <m:mcJc m:val="center"/>
                                              </m:mcPr>
                                            </m:mc>
                                          </m:mcs>
                                          <m:ctrlPr>
                                            <a:rPr lang="en-US" sz="2400" i="1" smtClean="0">
                                              <a:solidFill>
                                                <a:schemeClr val="tx1"/>
                                              </a:solidFill>
                                              <a:effectLst/>
                                              <a:latin typeface="Cambria Math" panose="02040503050406030204" pitchFamily="18" charset="0"/>
                                              <a:cs typeface="Calibri" panose="020F0502020204030204" pitchFamily="34" charset="0"/>
                                            </a:rPr>
                                          </m:ctrlPr>
                                        </m:mPr>
                                        <m:mr>
                                          <m:e>
                                            <m:r>
                                              <m:rPr>
                                                <m:brk m:alnAt="7"/>
                                              </m:rPr>
                                              <a:rPr lang="en-US" sz="2400" b="0" i="1" smtClean="0">
                                                <a:solidFill>
                                                  <a:schemeClr val="tx1"/>
                                                </a:solidFill>
                                                <a:effectLst/>
                                                <a:latin typeface="Cambria Math" panose="02040503050406030204" pitchFamily="18" charset="0"/>
                                                <a:cs typeface="Calibri" panose="020F0502020204030204" pitchFamily="34" charset="0"/>
                                              </a:rPr>
                                              <m:t>0</m:t>
                                            </m:r>
                                          </m:e>
                                          <m:e>
                                            <m:r>
                                              <a:rPr lang="en-US" sz="2400" b="0" i="1" smtClean="0">
                                                <a:solidFill>
                                                  <a:schemeClr val="tx1"/>
                                                </a:solidFill>
                                                <a:effectLst/>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2</m:t>
                                                </m:r>
                                              </m:sub>
                                            </m:sSub>
                                          </m:e>
                                        </m:mr>
                                      </m:m>
                                    </m:e>
                                  </m:mr>
                                </m:m>
                              </m:e>
                            </m:mr>
                          </m:m>
                        </m:e>
                      </m:d>
                    </m:oMath>
                  </m:oMathPara>
                </a14:m>
                <a:endParaRPr lang="en-US" sz="2400" i="0" dirty="0">
                  <a:solidFill>
                    <a:schemeClr val="tx1"/>
                  </a:solidFill>
                  <a:effectLst/>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140700" cy="5411722"/>
              </a:xfrm>
              <a:blipFill>
                <a:blip r:embed="rId2"/>
                <a:stretch>
                  <a:fillRect l="-599" t="-902" r="-1124"/>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106</a:t>
            </a:fld>
            <a:endParaRPr lang="en-US"/>
          </a:p>
        </p:txBody>
      </p:sp>
      <p:sp>
        <p:nvSpPr>
          <p:cNvPr id="15" name="Footer Placeholder 4">
            <a:extLst>
              <a:ext uri="{FF2B5EF4-FFF2-40B4-BE49-F238E27FC236}">
                <a16:creationId xmlns:a16="http://schemas.microsoft.com/office/drawing/2014/main" id="{BCB5B820-7A65-C0E3-1F46-CF0C90FC689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483006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140700" cy="44545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Now, using  </a:t>
                </a:r>
                <a14:m>
                  <m:oMath xmlns:m="http://schemas.openxmlformats.org/officeDocument/2006/math">
                    <m:acc>
                      <m:accPr>
                        <m:chr m:val="˙"/>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e>
                    </m:acc>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2400" dirty="0">
                    <a:solidFill>
                      <a:schemeClr val="tx1"/>
                    </a:solidFill>
                    <a:ea typeface="Calibri" panose="020F0502020204030204" pitchFamily="34" charset="0"/>
                    <a:cs typeface="Times New Roman" panose="02020603050405020304" pitchFamily="18" charset="0"/>
                  </a:rPr>
                  <a:t> </a:t>
                </a:r>
                <a:r>
                  <a:rPr lang="en-US" sz="2400" i="0" dirty="0">
                    <a:solidFill>
                      <a:schemeClr val="tx1"/>
                    </a:solidFill>
                    <a:effectLst/>
                    <a:latin typeface="Calibri" panose="020F0502020204030204" pitchFamily="34" charset="0"/>
                    <a:cs typeface="Calibri" panose="020F0502020204030204" pitchFamily="34" charset="0"/>
                  </a:rPr>
                  <a:t>for steady state, we get:</a:t>
                </a:r>
              </a:p>
              <a:p>
                <a:pPr marL="0" indent="0" algn="just">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effectLst/>
                              <a:latin typeface="Cambria Math" panose="02040503050406030204" pitchFamily="18" charset="0"/>
                              <a:cs typeface="Calibri" panose="020F0502020204030204" pitchFamily="34" charset="0"/>
                            </a:rPr>
                          </m:ctrlPr>
                        </m:dPr>
                        <m:e>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r>
                                  <m:rPr>
                                    <m:brk m:alnAt="7"/>
                                  </m:rPr>
                                  <a:rPr lang="en-US" sz="2400" b="0" i="1" smtClean="0">
                                    <a:solidFill>
                                      <a:schemeClr val="tx1"/>
                                    </a:solidFill>
                                    <a:effectLst/>
                                    <a:latin typeface="Cambria Math" panose="02040503050406030204" pitchFamily="18" charset="0"/>
                                    <a:cs typeface="Calibri" panose="020F0502020204030204" pitchFamily="34" charset="0"/>
                                  </a:rPr>
                                  <m:t>0</m:t>
                                </m:r>
                              </m:e>
                              <m:e>
                                <m:r>
                                  <a:rPr lang="en-US" sz="2400" b="0" i="1" smtClean="0">
                                    <a:solidFill>
                                      <a:schemeClr val="tx1"/>
                                    </a:solidFill>
                                    <a:effectLst/>
                                    <a:latin typeface="Cambria Math" panose="02040503050406030204" pitchFamily="18" charset="0"/>
                                    <a:cs typeface="Calibri" panose="020F0502020204030204" pitchFamily="34" charset="0"/>
                                  </a:rPr>
                                  <m:t>0</m:t>
                                </m:r>
                              </m:e>
                              <m:e>
                                <m:r>
                                  <a:rPr lang="en-US" sz="2400" b="0" i="1" smtClean="0">
                                    <a:solidFill>
                                      <a:schemeClr val="tx1"/>
                                    </a:solidFill>
                                    <a:effectLst/>
                                    <a:latin typeface="Cambria Math" panose="02040503050406030204" pitchFamily="18" charset="0"/>
                                    <a:cs typeface="Calibri" panose="020F0502020204030204" pitchFamily="34" charset="0"/>
                                  </a:rPr>
                                  <m:t>0</m:t>
                                </m:r>
                              </m:e>
                            </m:mr>
                          </m:m>
                        </m:e>
                      </m:d>
                      <m:r>
                        <a:rPr lang="en-US" sz="2400" b="0" i="1" smtClean="0">
                          <a:solidFill>
                            <a:schemeClr val="tx1"/>
                          </a:solidFill>
                          <a:effectLst/>
                          <a:latin typeface="Cambria Math" panose="02040503050406030204" pitchFamily="18" charset="0"/>
                          <a:cs typeface="Calibri" panose="020F0502020204030204" pitchFamily="34" charset="0"/>
                        </a:rPr>
                        <m:t>=[</m:t>
                      </m:r>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sSub>
                              <m:sSubPr>
                                <m:ctrlPr>
                                  <a:rPr lang="en-US" sz="2400" b="0" i="1" smtClean="0">
                                    <a:solidFill>
                                      <a:schemeClr val="tx1"/>
                                    </a:solidFill>
                                    <a:effectLst/>
                                    <a:latin typeface="Cambria Math" panose="02040503050406030204" pitchFamily="18" charset="0"/>
                                    <a:cs typeface="Calibri" panose="020F0502020204030204" pitchFamily="34" charset="0"/>
                                  </a:rPr>
                                </m:ctrlPr>
                              </m:sSubPr>
                              <m:e>
                                <m:r>
                                  <a:rPr lang="en-US" sz="2400" b="0" i="1" smtClean="0">
                                    <a:solidFill>
                                      <a:schemeClr val="tx1"/>
                                    </a:solidFill>
                                    <a:effectLst/>
                                    <a:latin typeface="Cambria Math" panose="02040503050406030204" pitchFamily="18" charset="0"/>
                                    <a:cs typeface="Calibri" panose="020F0502020204030204" pitchFamily="34" charset="0"/>
                                  </a:rPr>
                                  <m:t>𝑝</m:t>
                                </m:r>
                              </m:e>
                              <m:sub>
                                <m:r>
                                  <a:rPr lang="en-US" sz="2400" b="0" i="1" smtClean="0">
                                    <a:solidFill>
                                      <a:schemeClr val="tx1"/>
                                    </a:solidFill>
                                    <a:effectLst/>
                                    <a:latin typeface="Cambria Math" panose="02040503050406030204" pitchFamily="18" charset="0"/>
                                    <a:cs typeface="Calibri" panose="020F0502020204030204" pitchFamily="34" charset="0"/>
                                  </a:rPr>
                                  <m:t>1</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2</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3</m:t>
                                </m:r>
                              </m:sub>
                            </m:sSub>
                          </m:e>
                        </m:mr>
                      </m:m>
                      <m:r>
                        <a:rPr lang="en-US" sz="2400" b="0" i="1" smtClean="0">
                          <a:solidFill>
                            <a:schemeClr val="tx1"/>
                          </a:solidFill>
                          <a:effectLst/>
                          <a:latin typeface="Cambria Math" panose="02040503050406030204" pitchFamily="18" charset="0"/>
                          <a:cs typeface="Calibri" panose="020F0502020204030204" pitchFamily="34" charset="0"/>
                        </a:rPr>
                        <m:t>]</m:t>
                      </m:r>
                      <m:d>
                        <m:dPr>
                          <m:begChr m:val="["/>
                          <m:endChr m:val="]"/>
                          <m:ctrlPr>
                            <a:rPr lang="en-US" sz="2400" i="1">
                              <a:solidFill>
                                <a:schemeClr val="tx1"/>
                              </a:solidFill>
                              <a:latin typeface="Cambria Math" panose="02040503050406030204" pitchFamily="18" charset="0"/>
                              <a:cs typeface="Calibri" panose="020F0502020204030204" pitchFamily="34" charset="0"/>
                            </a:rPr>
                          </m:ctrlPr>
                        </m:dP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i="1">
                                    <a:solidFill>
                                      <a:schemeClr val="tx1"/>
                                    </a:solidFill>
                                    <a:latin typeface="Cambria Math" panose="02040503050406030204" pitchFamily="18" charset="0"/>
                                    <a:cs typeface="Calibri" panose="020F0502020204030204" pitchFamily="34" charset="0"/>
                                  </a:rPr>
                                  <m:t>−</m:t>
                                </m:r>
                                <m:r>
                                  <m:rPr>
                                    <m:brk m:alnAt="7"/>
                                  </m:rPr>
                                  <a:rPr lang="zh-CN" altLang="en-US" sz="2400" i="1">
                                    <a:solidFill>
                                      <a:schemeClr val="tx1"/>
                                    </a:solidFill>
                                    <a:latin typeface="Cambria Math" panose="02040503050406030204" pitchFamily="18" charset="0"/>
                                    <a:cs typeface="Calibri" panose="020F0502020204030204" pitchFamily="34" charset="0"/>
                                  </a:rPr>
                                  <m:t>（</m:t>
                                </m:r>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1</m:t>
                                    </m:r>
                                  </m:sub>
                                </m:sSub>
                                <m:r>
                                  <m:rPr>
                                    <m:brk m:alnAt="7"/>
                                  </m:rPr>
                                  <a:rPr lang="en-US" altLang="zh-CN" sz="2400" i="1">
                                    <a:solidFill>
                                      <a:schemeClr val="tx1"/>
                                    </a:solidFill>
                                    <a:latin typeface="Cambria Math" panose="02040503050406030204" pitchFamily="18" charset="0"/>
                                    <a:cs typeface="Calibri" panose="020F0502020204030204" pitchFamily="34" charset="0"/>
                                  </a:rPr>
                                  <m:t>+</m:t>
                                </m:r>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2</m:t>
                                    </m:r>
                                  </m:sub>
                                </m:sSub>
                                <m:r>
                                  <m:rPr>
                                    <m:brk m:alnAt="7"/>
                                  </m:rPr>
                                  <a:rPr lang="zh-CN" altLang="en-US" sz="2400" i="1">
                                    <a:solidFill>
                                      <a:schemeClr val="tx1"/>
                                    </a:solidFill>
                                    <a:latin typeface="Cambria Math" panose="02040503050406030204" pitchFamily="18" charset="0"/>
                                    <a:cs typeface="Calibri" panose="020F0502020204030204" pitchFamily="34" charset="0"/>
                                  </a:rPr>
                                  <m:t>）</m:t>
                                </m:r>
                              </m:e>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1</m:t>
                                          </m:r>
                                        </m:sub>
                                      </m:sSub>
                                    </m:e>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2</m:t>
                                          </m:r>
                                        </m:sub>
                                      </m:sSub>
                                    </m:e>
                                  </m:mr>
                                </m:m>
                              </m:e>
                            </m:mr>
                            <m:mr>
                              <m:e>
                                <m:m>
                                  <m:mPr>
                                    <m:mcs>
                                      <m:mc>
                                        <m:mcPr>
                                          <m:count m:val="1"/>
                                          <m:mcJc m:val="center"/>
                                        </m:mcPr>
                                      </m:mc>
                                    </m:mcs>
                                    <m:ctrlPr>
                                      <a:rPr lang="en-US" sz="2400" i="1">
                                        <a:solidFill>
                                          <a:schemeClr val="tx1"/>
                                        </a:solidFill>
                                        <a:latin typeface="Cambria Math" panose="02040503050406030204" pitchFamily="18" charset="0"/>
                                        <a:cs typeface="Calibri" panose="020F0502020204030204" pitchFamily="34" charset="0"/>
                                      </a:rPr>
                                    </m:ctrlPr>
                                  </m:mPr>
                                  <m:mr>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cs typeface="Calibri" panose="020F0502020204030204" pitchFamily="34" charset="0"/>
                                            </a:rPr>
                                            <m:t>1</m:t>
                                          </m:r>
                                        </m:sub>
                                      </m:sSub>
                                    </m:e>
                                  </m:mr>
                                  <m:mr>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2</m:t>
                                          </m:r>
                                        </m:sub>
                                      </m:sSub>
                                    </m:e>
                                  </m:mr>
                                </m:m>
                              </m:e>
                              <m:e>
                                <m:m>
                                  <m:mPr>
                                    <m:mcs>
                                      <m:mc>
                                        <m:mcPr>
                                          <m:count m:val="1"/>
                                          <m:mcJc m:val="center"/>
                                        </m:mcPr>
                                      </m:mc>
                                    </m:mcs>
                                    <m:ctrlPr>
                                      <a:rPr lang="en-US" sz="2400" i="1">
                                        <a:solidFill>
                                          <a:schemeClr val="tx1"/>
                                        </a:solidFill>
                                        <a:latin typeface="Cambria Math" panose="02040503050406030204" pitchFamily="18" charset="0"/>
                                        <a:cs typeface="Calibri" panose="020F0502020204030204" pitchFamily="34" charset="0"/>
                                      </a:rPr>
                                    </m:ctrlPr>
                                  </m:mPr>
                                  <m:m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i="1">
                                                <a:solidFill>
                                                  <a:schemeClr val="tx1"/>
                                                </a:solidFill>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cs typeface="Calibri" panose="020F0502020204030204" pitchFamily="34" charset="0"/>
                                                  </a:rPr>
                                                  <m:t>1</m:t>
                                                </m:r>
                                              </m:sub>
                                            </m:sSub>
                                          </m:e>
                                          <m:e>
                                            <m:r>
                                              <a:rPr lang="en-US" sz="2400" i="1">
                                                <a:solidFill>
                                                  <a:schemeClr val="tx1"/>
                                                </a:solidFill>
                                                <a:latin typeface="Cambria Math" panose="02040503050406030204" pitchFamily="18" charset="0"/>
                                                <a:cs typeface="Calibri" panose="020F0502020204030204" pitchFamily="34" charset="0"/>
                                              </a:rPr>
                                              <m:t>0</m:t>
                                            </m:r>
                                          </m:e>
                                        </m:mr>
                                      </m:m>
                                    </m:e>
                                  </m:mr>
                                  <m:m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i="1">
                                                <a:solidFill>
                                                  <a:schemeClr val="tx1"/>
                                                </a:solidFill>
                                                <a:latin typeface="Cambria Math" panose="02040503050406030204" pitchFamily="18" charset="0"/>
                                                <a:cs typeface="Calibri" panose="020F0502020204030204" pitchFamily="34" charset="0"/>
                                              </a:rPr>
                                              <m:t>0</m:t>
                                            </m:r>
                                          </m:e>
                                          <m:e>
                                            <m:r>
                                              <a:rPr lang="en-US" sz="2400" i="1">
                                                <a:solidFill>
                                                  <a:schemeClr val="tx1"/>
                                                </a:solidFill>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2</m:t>
                                                </m:r>
                                              </m:sub>
                                            </m:sSub>
                                          </m:e>
                                        </m:mr>
                                      </m:m>
                                    </m:e>
                                  </m:mr>
                                </m:m>
                              </m:e>
                            </m:mr>
                          </m:m>
                        </m:e>
                      </m:d>
                    </m:oMath>
                  </m:oMathPara>
                </a14:m>
                <a:endParaRPr lang="en-US" sz="2400" i="0" dirty="0">
                  <a:solidFill>
                    <a:schemeClr val="tx1"/>
                  </a:solidFill>
                  <a:effectLst/>
                  <a:latin typeface="Calibri" panose="020F0502020204030204" pitchFamily="34" charset="0"/>
                  <a:cs typeface="Calibri" panose="020F0502020204030204" pitchFamily="34" charset="0"/>
                </a:endParaRP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Delete the first column of the matrix and replace it by 1s to represent p1 + p2 + p3 = 1:</a:t>
                </a:r>
              </a:p>
              <a:p>
                <a:pPr marL="0" indent="0" algn="just">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effectLst/>
                              <a:latin typeface="Cambria Math" panose="02040503050406030204" pitchFamily="18" charset="0"/>
                              <a:cs typeface="Calibri" panose="020F0502020204030204" pitchFamily="34" charset="0"/>
                            </a:rPr>
                          </m:ctrlPr>
                        </m:dPr>
                        <m:e>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r>
                                  <a:rPr lang="en-US" sz="2400" b="0" i="1" smtClean="0">
                                    <a:solidFill>
                                      <a:schemeClr val="tx1"/>
                                    </a:solidFill>
                                    <a:effectLst/>
                                    <a:latin typeface="Cambria Math" panose="02040503050406030204" pitchFamily="18" charset="0"/>
                                    <a:cs typeface="Calibri" panose="020F0502020204030204" pitchFamily="34" charset="0"/>
                                  </a:rPr>
                                  <m:t>1</m:t>
                                </m:r>
                              </m:e>
                              <m:e>
                                <m:r>
                                  <a:rPr lang="en-US" sz="2400" b="0" i="1" smtClean="0">
                                    <a:solidFill>
                                      <a:schemeClr val="tx1"/>
                                    </a:solidFill>
                                    <a:effectLst/>
                                    <a:latin typeface="Cambria Math" panose="02040503050406030204" pitchFamily="18" charset="0"/>
                                    <a:cs typeface="Calibri" panose="020F0502020204030204" pitchFamily="34" charset="0"/>
                                  </a:rPr>
                                  <m:t>0</m:t>
                                </m:r>
                              </m:e>
                              <m:e>
                                <m:r>
                                  <a:rPr lang="en-US" sz="2400" b="0" i="1" smtClean="0">
                                    <a:solidFill>
                                      <a:schemeClr val="tx1"/>
                                    </a:solidFill>
                                    <a:effectLst/>
                                    <a:latin typeface="Cambria Math" panose="02040503050406030204" pitchFamily="18" charset="0"/>
                                    <a:cs typeface="Calibri" panose="020F0502020204030204" pitchFamily="34" charset="0"/>
                                  </a:rPr>
                                  <m:t>0</m:t>
                                </m:r>
                              </m:e>
                            </m:mr>
                          </m:m>
                        </m:e>
                      </m:d>
                      <m:r>
                        <a:rPr lang="en-US" sz="2400" b="0" i="1" smtClean="0">
                          <a:solidFill>
                            <a:schemeClr val="tx1"/>
                          </a:solidFill>
                          <a:effectLst/>
                          <a:latin typeface="Cambria Math" panose="02040503050406030204" pitchFamily="18" charset="0"/>
                          <a:cs typeface="Calibri" panose="020F0502020204030204" pitchFamily="34" charset="0"/>
                        </a:rPr>
                        <m:t>=[</m:t>
                      </m:r>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sSub>
                              <m:sSubPr>
                                <m:ctrlPr>
                                  <a:rPr lang="en-US" sz="2400" b="0" i="1" smtClean="0">
                                    <a:solidFill>
                                      <a:schemeClr val="tx1"/>
                                    </a:solidFill>
                                    <a:effectLst/>
                                    <a:latin typeface="Cambria Math" panose="02040503050406030204" pitchFamily="18" charset="0"/>
                                    <a:cs typeface="Calibri" panose="020F0502020204030204" pitchFamily="34" charset="0"/>
                                  </a:rPr>
                                </m:ctrlPr>
                              </m:sSubPr>
                              <m:e>
                                <m:r>
                                  <a:rPr lang="en-US" sz="2400" b="0" i="1" smtClean="0">
                                    <a:solidFill>
                                      <a:schemeClr val="tx1"/>
                                    </a:solidFill>
                                    <a:effectLst/>
                                    <a:latin typeface="Cambria Math" panose="02040503050406030204" pitchFamily="18" charset="0"/>
                                    <a:cs typeface="Calibri" panose="020F0502020204030204" pitchFamily="34" charset="0"/>
                                  </a:rPr>
                                  <m:t>𝑝</m:t>
                                </m:r>
                              </m:e>
                              <m:sub>
                                <m:r>
                                  <a:rPr lang="en-US" sz="2400" b="0" i="1" smtClean="0">
                                    <a:solidFill>
                                      <a:schemeClr val="tx1"/>
                                    </a:solidFill>
                                    <a:effectLst/>
                                    <a:latin typeface="Cambria Math" panose="02040503050406030204" pitchFamily="18" charset="0"/>
                                    <a:cs typeface="Calibri" panose="020F0502020204030204" pitchFamily="34" charset="0"/>
                                  </a:rPr>
                                  <m:t>1</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2</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3</m:t>
                                </m:r>
                              </m:sub>
                            </m:sSub>
                          </m:e>
                        </m:mr>
                      </m:m>
                      <m:r>
                        <a:rPr lang="en-US" sz="2400" b="0" i="1" smtClean="0">
                          <a:solidFill>
                            <a:schemeClr val="tx1"/>
                          </a:solidFill>
                          <a:effectLst/>
                          <a:latin typeface="Cambria Math" panose="02040503050406030204" pitchFamily="18" charset="0"/>
                          <a:cs typeface="Calibri" panose="020F0502020204030204" pitchFamily="34" charset="0"/>
                        </a:rPr>
                        <m:t>]</m:t>
                      </m:r>
                      <m:d>
                        <m:dPr>
                          <m:begChr m:val="["/>
                          <m:endChr m:val="]"/>
                          <m:ctrlPr>
                            <a:rPr lang="en-US" sz="2400" i="1">
                              <a:solidFill>
                                <a:schemeClr val="tx1"/>
                              </a:solidFill>
                              <a:latin typeface="Cambria Math" panose="02040503050406030204" pitchFamily="18" charset="0"/>
                              <a:cs typeface="Calibri" panose="020F0502020204030204" pitchFamily="34" charset="0"/>
                            </a:rPr>
                          </m:ctrlPr>
                        </m:dP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b="0" i="1" smtClean="0">
                                    <a:solidFill>
                                      <a:schemeClr val="tx1"/>
                                    </a:solidFill>
                                    <a:latin typeface="Cambria Math" panose="02040503050406030204" pitchFamily="18" charset="0"/>
                                    <a:cs typeface="Calibri" panose="020F0502020204030204" pitchFamily="34" charset="0"/>
                                  </a:rPr>
                                  <m:t>1</m:t>
                                </m:r>
                              </m:e>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1</m:t>
                                          </m:r>
                                        </m:sub>
                                      </m:sSub>
                                    </m:e>
                                    <m:e>
                                      <m:sSub>
                                        <m:sSubPr>
                                          <m:ctrlPr>
                                            <a:rPr lang="en-US" altLang="zh-CN" sz="2400" i="1">
                                              <a:solidFill>
                                                <a:schemeClr val="tx1"/>
                                              </a:solidFill>
                                              <a:latin typeface="Cambria Math" panose="02040503050406030204" pitchFamily="18" charset="0"/>
                                              <a:cs typeface="Calibri" panose="020F0502020204030204" pitchFamily="34" charset="0"/>
                                            </a:rPr>
                                          </m:ctrlPr>
                                        </m:sSubPr>
                                        <m:e>
                                          <m:r>
                                            <a:rPr lang="zh-CN" altLang="en-US" sz="2400" i="1">
                                              <a:solidFill>
                                                <a:schemeClr val="tx1"/>
                                              </a:solidFill>
                                              <a:latin typeface="Cambria Math" panose="02040503050406030204" pitchFamily="18" charset="0"/>
                                              <a:cs typeface="Calibri" panose="020F0502020204030204" pitchFamily="34" charset="0"/>
                                            </a:rPr>
                                            <m:t>𝜆</m:t>
                                          </m:r>
                                        </m:e>
                                        <m:sub>
                                          <m:r>
                                            <a:rPr lang="en-US" altLang="zh-CN" sz="2400" i="1">
                                              <a:solidFill>
                                                <a:schemeClr val="tx1"/>
                                              </a:solidFill>
                                              <a:latin typeface="Cambria Math" panose="02040503050406030204" pitchFamily="18" charset="0"/>
                                              <a:cs typeface="Calibri" panose="020F0502020204030204" pitchFamily="34" charset="0"/>
                                            </a:rPr>
                                            <m:t>2</m:t>
                                          </m:r>
                                        </m:sub>
                                      </m:sSub>
                                    </m:e>
                                  </m:mr>
                                </m:m>
                              </m:e>
                            </m:mr>
                            <m:mr>
                              <m:e>
                                <m:m>
                                  <m:mPr>
                                    <m:mcs>
                                      <m:mc>
                                        <m:mcPr>
                                          <m:count m:val="1"/>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b="0" i="1" smtClean="0">
                                          <a:solidFill>
                                            <a:schemeClr val="tx1"/>
                                          </a:solidFill>
                                          <a:latin typeface="Cambria Math" panose="02040503050406030204" pitchFamily="18" charset="0"/>
                                          <a:cs typeface="Calibri" panose="020F0502020204030204" pitchFamily="34" charset="0"/>
                                        </a:rPr>
                                        <m:t>1</m:t>
                                      </m:r>
                                    </m:e>
                                  </m:mr>
                                  <m:mr>
                                    <m:e>
                                      <m:r>
                                        <a:rPr lang="en-US" sz="2400" b="0" i="1" smtClean="0">
                                          <a:solidFill>
                                            <a:schemeClr val="tx1"/>
                                          </a:solidFill>
                                          <a:latin typeface="Cambria Math" panose="02040503050406030204" pitchFamily="18" charset="0"/>
                                          <a:cs typeface="Calibri" panose="020F0502020204030204" pitchFamily="34" charset="0"/>
                                        </a:rPr>
                                        <m:t>1</m:t>
                                      </m:r>
                                    </m:e>
                                  </m:mr>
                                </m:m>
                              </m:e>
                              <m:e>
                                <m:m>
                                  <m:mPr>
                                    <m:mcs>
                                      <m:mc>
                                        <m:mcPr>
                                          <m:count m:val="1"/>
                                          <m:mcJc m:val="center"/>
                                        </m:mcPr>
                                      </m:mc>
                                    </m:mcs>
                                    <m:ctrlPr>
                                      <a:rPr lang="en-US" sz="2400" i="1">
                                        <a:solidFill>
                                          <a:schemeClr val="tx1"/>
                                        </a:solidFill>
                                        <a:latin typeface="Cambria Math" panose="02040503050406030204" pitchFamily="18" charset="0"/>
                                        <a:cs typeface="Calibri" panose="020F0502020204030204" pitchFamily="34" charset="0"/>
                                      </a:rPr>
                                    </m:ctrlPr>
                                  </m:mPr>
                                  <m:m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i="1">
                                                <a:solidFill>
                                                  <a:schemeClr val="tx1"/>
                                                </a:solidFill>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cs typeface="Calibri" panose="020F0502020204030204" pitchFamily="34" charset="0"/>
                                                  </a:rPr>
                                                  <m:t>1</m:t>
                                                </m:r>
                                              </m:sub>
                                            </m:sSub>
                                          </m:e>
                                          <m:e>
                                            <m:r>
                                              <a:rPr lang="en-US" sz="2400" i="1">
                                                <a:solidFill>
                                                  <a:schemeClr val="tx1"/>
                                                </a:solidFill>
                                                <a:latin typeface="Cambria Math" panose="02040503050406030204" pitchFamily="18" charset="0"/>
                                                <a:cs typeface="Calibri" panose="020F0502020204030204" pitchFamily="34" charset="0"/>
                                              </a:rPr>
                                              <m:t>0</m:t>
                                            </m:r>
                                          </m:e>
                                        </m:mr>
                                      </m:m>
                                    </m:e>
                                  </m:mr>
                                  <m:mr>
                                    <m:e>
                                      <m:m>
                                        <m:mPr>
                                          <m:mcs>
                                            <m:mc>
                                              <m:mcPr>
                                                <m:count m:val="2"/>
                                                <m:mcJc m:val="center"/>
                                              </m:mcPr>
                                            </m:mc>
                                          </m:mcs>
                                          <m:ctrlPr>
                                            <a:rPr lang="en-US" sz="2400" i="1">
                                              <a:solidFill>
                                                <a:schemeClr val="tx1"/>
                                              </a:solidFill>
                                              <a:latin typeface="Cambria Math" panose="02040503050406030204" pitchFamily="18" charset="0"/>
                                              <a:cs typeface="Calibri" panose="020F0502020204030204" pitchFamily="34" charset="0"/>
                                            </a:rPr>
                                          </m:ctrlPr>
                                        </m:mPr>
                                        <m:mr>
                                          <m:e>
                                            <m:r>
                                              <m:rPr>
                                                <m:brk m:alnAt="7"/>
                                              </m:rPr>
                                              <a:rPr lang="en-US" sz="2400" i="1">
                                                <a:solidFill>
                                                  <a:schemeClr val="tx1"/>
                                                </a:solidFill>
                                                <a:latin typeface="Cambria Math" panose="02040503050406030204" pitchFamily="18" charset="0"/>
                                                <a:cs typeface="Calibri" panose="020F0502020204030204" pitchFamily="34" charset="0"/>
                                              </a:rPr>
                                              <m:t>0</m:t>
                                            </m:r>
                                          </m:e>
                                          <m:e>
                                            <m:r>
                                              <a:rPr lang="en-US" sz="2400" i="1">
                                                <a:solidFill>
                                                  <a:schemeClr val="tx1"/>
                                                </a:solidFill>
                                                <a:latin typeface="Cambria Math" panose="02040503050406030204" pitchFamily="18" charset="0"/>
                                                <a:cs typeface="Calibri" panose="020F0502020204030204" pitchFamily="34" charset="0"/>
                                              </a:rPr>
                                              <m:t>−</m:t>
                                            </m:r>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𝜇</m:t>
                                                </m:r>
                                              </m:e>
                                              <m:sub>
                                                <m:r>
                                                  <a:rPr lang="en-US" sz="2400" i="1">
                                                    <a:solidFill>
                                                      <a:schemeClr val="tx1"/>
                                                    </a:solidFill>
                                                    <a:latin typeface="Cambria Math" panose="02040503050406030204" pitchFamily="18" charset="0"/>
                                                    <a:ea typeface="Cambria Math" panose="02040503050406030204" pitchFamily="18" charset="0"/>
                                                    <a:cs typeface="Calibri" panose="020F0502020204030204" pitchFamily="34" charset="0"/>
                                                  </a:rPr>
                                                  <m:t>2</m:t>
                                                </m:r>
                                              </m:sub>
                                            </m:sSub>
                                          </m:e>
                                        </m:mr>
                                      </m:m>
                                    </m:e>
                                  </m:mr>
                                </m:m>
                              </m:e>
                            </m:mr>
                          </m:m>
                        </m:e>
                      </m:d>
                    </m:oMath>
                  </m:oMathPara>
                </a14:m>
                <a:endParaRPr lang="en-US" sz="2400" i="0" dirty="0">
                  <a:solidFill>
                    <a:schemeClr val="tx1"/>
                  </a:solidFill>
                  <a:effectLst/>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140700" cy="4454529"/>
              </a:xfrm>
              <a:blipFill>
                <a:blip r:embed="rId2"/>
                <a:stretch>
                  <a:fillRect l="-599" t="-1096" r="-1124"/>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107</a:t>
            </a:fld>
            <a:endParaRPr lang="en-US"/>
          </a:p>
        </p:txBody>
      </p:sp>
      <p:sp>
        <p:nvSpPr>
          <p:cNvPr id="15" name="Footer Placeholder 4">
            <a:extLst>
              <a:ext uri="{FF2B5EF4-FFF2-40B4-BE49-F238E27FC236}">
                <a16:creationId xmlns:a16="http://schemas.microsoft.com/office/drawing/2014/main" id="{BCB5B820-7A65-C0E3-1F46-CF0C90FC689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693C7C15-16AD-4E18-AF21-E305E8FA445C}"/>
              </a:ext>
            </a:extLst>
          </p:cNvPr>
          <p:cNvSpPr>
            <a:spLocks noGrp="1"/>
          </p:cNvSpPr>
          <p:nvPr>
            <p:ph type="title"/>
          </p:nvPr>
        </p:nvSpPr>
        <p:spPr>
          <a:xfrm>
            <a:off x="457200" y="152400"/>
            <a:ext cx="8229600" cy="625471"/>
          </a:xfrm>
        </p:spPr>
        <p:txBody>
          <a:bodyPr/>
          <a:lstStyle/>
          <a:p>
            <a:r>
              <a:rPr lang="en-US" dirty="0"/>
              <a:t>Solution</a:t>
            </a:r>
          </a:p>
        </p:txBody>
      </p:sp>
    </p:spTree>
    <p:extLst>
      <p:ext uri="{BB962C8B-B14F-4D97-AF65-F5344CB8AC3E}">
        <p14:creationId xmlns:p14="http://schemas.microsoft.com/office/powerpoint/2010/main" val="38022248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28721"/>
                <a:ext cx="8369848" cy="291422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r>
                  <a:rPr lang="en-US" sz="2400" dirty="0">
                    <a:solidFill>
                      <a:schemeClr val="tx1"/>
                    </a:solidFill>
                    <a:latin typeface="Calibri" panose="020F0502020204030204" pitchFamily="34" charset="0"/>
                    <a:cs typeface="Calibri" panose="020F0502020204030204" pitchFamily="34" charset="0"/>
                  </a:rPr>
                  <a:t>Or</a:t>
                </a:r>
              </a:p>
              <a:p>
                <a:pPr marL="0" indent="0" algn="just">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effectLst/>
                              <a:latin typeface="Cambria Math" panose="02040503050406030204" pitchFamily="18" charset="0"/>
                              <a:cs typeface="Calibri" panose="020F0502020204030204" pitchFamily="34" charset="0"/>
                            </a:rPr>
                          </m:ctrlPr>
                        </m:dPr>
                        <m:e>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r>
                                  <a:rPr lang="en-US" sz="2400" b="0" i="1" smtClean="0">
                                    <a:solidFill>
                                      <a:schemeClr val="tx1"/>
                                    </a:solidFill>
                                    <a:effectLst/>
                                    <a:latin typeface="Cambria Math" panose="02040503050406030204" pitchFamily="18" charset="0"/>
                                    <a:cs typeface="Calibri" panose="020F0502020204030204" pitchFamily="34" charset="0"/>
                                  </a:rPr>
                                  <m:t>1</m:t>
                                </m:r>
                              </m:e>
                              <m:e>
                                <m:r>
                                  <a:rPr lang="en-US" sz="2400" b="0" i="1" smtClean="0">
                                    <a:solidFill>
                                      <a:schemeClr val="tx1"/>
                                    </a:solidFill>
                                    <a:effectLst/>
                                    <a:latin typeface="Cambria Math" panose="02040503050406030204" pitchFamily="18" charset="0"/>
                                    <a:cs typeface="Calibri" panose="020F0502020204030204" pitchFamily="34" charset="0"/>
                                  </a:rPr>
                                  <m:t>0</m:t>
                                </m:r>
                              </m:e>
                              <m:e>
                                <m:r>
                                  <a:rPr lang="en-US" sz="2400" b="0" i="1" smtClean="0">
                                    <a:solidFill>
                                      <a:schemeClr val="tx1"/>
                                    </a:solidFill>
                                    <a:effectLst/>
                                    <a:latin typeface="Cambria Math" panose="02040503050406030204" pitchFamily="18" charset="0"/>
                                    <a:cs typeface="Calibri" panose="020F0502020204030204" pitchFamily="34" charset="0"/>
                                  </a:rPr>
                                  <m:t>0</m:t>
                                </m:r>
                              </m:e>
                            </m:mr>
                          </m:m>
                        </m:e>
                      </m:d>
                      <m:r>
                        <a:rPr lang="en-US" sz="2400" b="0" i="1" smtClean="0">
                          <a:solidFill>
                            <a:schemeClr val="tx1"/>
                          </a:solidFill>
                          <a:effectLst/>
                          <a:latin typeface="Cambria Math" panose="02040503050406030204" pitchFamily="18" charset="0"/>
                          <a:cs typeface="Calibri" panose="020F0502020204030204" pitchFamily="34" charset="0"/>
                        </a:rPr>
                        <m:t>=</m:t>
                      </m:r>
                      <m:d>
                        <m:dPr>
                          <m:begChr m:val="["/>
                          <m:endChr m:val="]"/>
                          <m:ctrlPr>
                            <a:rPr lang="en-US" sz="2400" b="0" i="1" smtClean="0">
                              <a:solidFill>
                                <a:schemeClr val="tx1"/>
                              </a:solidFill>
                              <a:effectLst/>
                              <a:latin typeface="Cambria Math" panose="02040503050406030204" pitchFamily="18" charset="0"/>
                              <a:cs typeface="Calibri" panose="020F0502020204030204" pitchFamily="34" charset="0"/>
                            </a:rPr>
                          </m:ctrlPr>
                        </m:dPr>
                        <m:e>
                          <m:m>
                            <m:mPr>
                              <m:mcs>
                                <m:mc>
                                  <m:mcPr>
                                    <m:count m:val="3"/>
                                    <m:mcJc m:val="center"/>
                                  </m:mcPr>
                                </m:mc>
                              </m:mcs>
                              <m:ctrlPr>
                                <a:rPr lang="en-US" sz="2400" b="0" i="1" smtClean="0">
                                  <a:solidFill>
                                    <a:schemeClr val="tx1"/>
                                  </a:solidFill>
                                  <a:effectLst/>
                                  <a:latin typeface="Cambria Math" panose="02040503050406030204" pitchFamily="18" charset="0"/>
                                  <a:cs typeface="Calibri" panose="020F0502020204030204" pitchFamily="34" charset="0"/>
                                </a:rPr>
                              </m:ctrlPr>
                            </m:mPr>
                            <m:mr>
                              <m:e>
                                <m:sSub>
                                  <m:sSubPr>
                                    <m:ctrlPr>
                                      <a:rPr lang="en-US" sz="2400" b="0" i="1" smtClean="0">
                                        <a:solidFill>
                                          <a:schemeClr val="tx1"/>
                                        </a:solidFill>
                                        <a:effectLst/>
                                        <a:latin typeface="Cambria Math" panose="02040503050406030204" pitchFamily="18" charset="0"/>
                                        <a:cs typeface="Calibri" panose="020F0502020204030204" pitchFamily="34" charset="0"/>
                                      </a:rPr>
                                    </m:ctrlPr>
                                  </m:sSubPr>
                                  <m:e>
                                    <m:r>
                                      <a:rPr lang="en-US" sz="2400" b="0" i="1" smtClean="0">
                                        <a:solidFill>
                                          <a:schemeClr val="tx1"/>
                                        </a:solidFill>
                                        <a:effectLst/>
                                        <a:latin typeface="Cambria Math" panose="02040503050406030204" pitchFamily="18" charset="0"/>
                                        <a:cs typeface="Calibri" panose="020F0502020204030204" pitchFamily="34" charset="0"/>
                                      </a:rPr>
                                      <m:t>𝑝</m:t>
                                    </m:r>
                                  </m:e>
                                  <m:sub>
                                    <m:r>
                                      <a:rPr lang="en-US" sz="2400" b="0" i="1" smtClean="0">
                                        <a:solidFill>
                                          <a:schemeClr val="tx1"/>
                                        </a:solidFill>
                                        <a:effectLst/>
                                        <a:latin typeface="Cambria Math" panose="02040503050406030204" pitchFamily="18" charset="0"/>
                                        <a:cs typeface="Calibri" panose="020F0502020204030204" pitchFamily="34" charset="0"/>
                                      </a:rPr>
                                      <m:t>1</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2</m:t>
                                    </m:r>
                                  </m:sub>
                                </m:sSub>
                              </m:e>
                              <m:e>
                                <m:sSub>
                                  <m:sSubPr>
                                    <m:ctrlPr>
                                      <a:rPr lang="en-US" sz="2400" i="1">
                                        <a:solidFill>
                                          <a:schemeClr val="tx1"/>
                                        </a:solidFill>
                                        <a:latin typeface="Cambria Math" panose="02040503050406030204" pitchFamily="18" charset="0"/>
                                        <a:cs typeface="Calibri" panose="020F0502020204030204" pitchFamily="34" charset="0"/>
                                      </a:rPr>
                                    </m:ctrlPr>
                                  </m:sSubPr>
                                  <m:e>
                                    <m:r>
                                      <a:rPr lang="en-US" sz="2400" i="1">
                                        <a:solidFill>
                                          <a:schemeClr val="tx1"/>
                                        </a:solidFill>
                                        <a:latin typeface="Cambria Math" panose="02040503050406030204" pitchFamily="18" charset="0"/>
                                        <a:cs typeface="Calibri" panose="020F0502020204030204" pitchFamily="34" charset="0"/>
                                      </a:rPr>
                                      <m:t>𝑝</m:t>
                                    </m:r>
                                  </m:e>
                                  <m:sub>
                                    <m:r>
                                      <a:rPr lang="en-US" sz="2400" b="0" i="1" smtClean="0">
                                        <a:solidFill>
                                          <a:schemeClr val="tx1"/>
                                        </a:solidFill>
                                        <a:latin typeface="Cambria Math" panose="02040503050406030204" pitchFamily="18" charset="0"/>
                                        <a:cs typeface="Calibri" panose="020F0502020204030204" pitchFamily="34" charset="0"/>
                                      </a:rPr>
                                      <m:t>3</m:t>
                                    </m:r>
                                  </m:sub>
                                </m:sSub>
                              </m:e>
                            </m:mr>
                          </m:m>
                        </m:e>
                      </m:d>
                      <m:d>
                        <m:dPr>
                          <m:begChr m:val="["/>
                          <m:endChr m:val="]"/>
                          <m:ctrlPr>
                            <a:rPr lang="en-US" sz="2400" b="0" i="1" smtClean="0">
                              <a:solidFill>
                                <a:schemeClr val="tx1"/>
                              </a:solidFill>
                              <a:effectLst/>
                              <a:latin typeface="Cambria Math" panose="02040503050406030204" pitchFamily="18" charset="0"/>
                              <a:cs typeface="Calibri" panose="020F0502020204030204" pitchFamily="34" charset="0"/>
                            </a:rPr>
                          </m:ctrlPr>
                        </m:dPr>
                        <m:e>
                          <m:m>
                            <m:mPr>
                              <m:mcs>
                                <m:mc>
                                  <m:mcPr>
                                    <m:count m:val="3"/>
                                    <m:mcJc m:val="center"/>
                                  </m:mcPr>
                                </m:mc>
                              </m:mcs>
                              <m:ctrlPr>
                                <a:rPr lang="en-US" sz="2400" i="1" dirty="0">
                                  <a:solidFill>
                                    <a:schemeClr val="tx1"/>
                                  </a:solidFill>
                                  <a:latin typeface="Cambria Math" panose="02040503050406030204" pitchFamily="18" charset="0"/>
                                  <a:cs typeface="Calibri" panose="020F0502020204030204" pitchFamily="34" charset="0"/>
                                </a:rPr>
                              </m:ctrlPr>
                            </m:mPr>
                            <m:mr>
                              <m:e>
                                <m:r>
                                  <m:rPr>
                                    <m:brk m:alnAt="7"/>
                                  </m:rPr>
                                  <a:rPr lang="en-US" sz="2400" i="1" dirty="0">
                                    <a:solidFill>
                                      <a:schemeClr val="tx1"/>
                                    </a:solidFill>
                                    <a:latin typeface="Cambria Math" panose="02040503050406030204" pitchFamily="18" charset="0"/>
                                    <a:cs typeface="Calibri" panose="020F0502020204030204" pitchFamily="34" charset="0"/>
                                  </a:rPr>
                                  <m:t>1</m:t>
                                </m:r>
                              </m:e>
                              <m:e>
                                <m:r>
                                  <a:rPr lang="en-US" sz="2400" i="1" dirty="0">
                                    <a:solidFill>
                                      <a:schemeClr val="tx1"/>
                                    </a:solidFill>
                                    <a:latin typeface="Cambria Math" panose="02040503050406030204" pitchFamily="18" charset="0"/>
                                    <a:cs typeface="Calibri" panose="020F0502020204030204" pitchFamily="34" charset="0"/>
                                  </a:rPr>
                                  <m:t>0.00001142</m:t>
                                </m:r>
                              </m:e>
                              <m:e>
                                <m:r>
                                  <a:rPr lang="en-US" sz="2400" i="1" dirty="0">
                                    <a:solidFill>
                                      <a:schemeClr val="tx1"/>
                                    </a:solidFill>
                                    <a:latin typeface="Cambria Math" panose="02040503050406030204" pitchFamily="18" charset="0"/>
                                    <a:cs typeface="Calibri" panose="020F0502020204030204" pitchFamily="34" charset="0"/>
                                  </a:rPr>
                                  <m:t>0.00002284</m:t>
                                </m:r>
                              </m:e>
                            </m:mr>
                            <m:mr>
                              <m:e>
                                <m:r>
                                  <a:rPr lang="en-US" sz="2400" i="1" dirty="0">
                                    <a:solidFill>
                                      <a:schemeClr val="tx1"/>
                                    </a:solidFill>
                                    <a:latin typeface="Cambria Math" panose="02040503050406030204" pitchFamily="18" charset="0"/>
                                    <a:cs typeface="Calibri" panose="020F0502020204030204" pitchFamily="34" charset="0"/>
                                  </a:rPr>
                                  <m:t>1</m:t>
                                </m:r>
                              </m:e>
                              <m:e>
                                <m:r>
                                  <m:rPr>
                                    <m:brk m:alnAt="7"/>
                                  </m:rPr>
                                  <a:rPr lang="en-US" sz="2400" i="1">
                                    <a:solidFill>
                                      <a:schemeClr val="tx1"/>
                                    </a:solidFill>
                                    <a:latin typeface="Cambria Math" panose="02040503050406030204" pitchFamily="18" charset="0"/>
                                    <a:cs typeface="Calibri" panose="020F0502020204030204" pitchFamily="34" charset="0"/>
                                  </a:rPr>
                                  <m:t>−</m:t>
                                </m:r>
                                <m:r>
                                  <a:rPr lang="en-US" sz="2400" i="1">
                                    <a:solidFill>
                                      <a:schemeClr val="tx1"/>
                                    </a:solidFill>
                                    <a:latin typeface="Cambria Math" panose="02040503050406030204" pitchFamily="18" charset="0"/>
                                    <a:cs typeface="Calibri" panose="020F0502020204030204" pitchFamily="34" charset="0"/>
                                  </a:rPr>
                                  <m:t>0.3333</m:t>
                                </m:r>
                              </m:e>
                              <m:e>
                                <m:r>
                                  <a:rPr lang="en-US" sz="2400" i="1" dirty="0">
                                    <a:solidFill>
                                      <a:schemeClr val="tx1"/>
                                    </a:solidFill>
                                    <a:latin typeface="Cambria Math" panose="02040503050406030204" pitchFamily="18" charset="0"/>
                                    <a:cs typeface="Calibri" panose="020F0502020204030204" pitchFamily="34" charset="0"/>
                                  </a:rPr>
                                  <m:t>0</m:t>
                                </m:r>
                              </m:e>
                            </m:mr>
                            <m:mr>
                              <m:e>
                                <m:r>
                                  <a:rPr lang="en-US" sz="2400" i="1" dirty="0">
                                    <a:solidFill>
                                      <a:schemeClr val="tx1"/>
                                    </a:solidFill>
                                    <a:latin typeface="Cambria Math" panose="02040503050406030204" pitchFamily="18" charset="0"/>
                                    <a:cs typeface="Calibri" panose="020F0502020204030204" pitchFamily="34" charset="0"/>
                                  </a:rPr>
                                  <m:t>1</m:t>
                                </m:r>
                              </m:e>
                              <m:e>
                                <m:r>
                                  <a:rPr lang="en-US" sz="2400" i="1" dirty="0">
                                    <a:solidFill>
                                      <a:schemeClr val="tx1"/>
                                    </a:solidFill>
                                    <a:latin typeface="Cambria Math" panose="02040503050406030204" pitchFamily="18" charset="0"/>
                                    <a:cs typeface="Calibri" panose="020F0502020204030204" pitchFamily="34" charset="0"/>
                                  </a:rPr>
                                  <m:t>0</m:t>
                                </m:r>
                              </m:e>
                              <m:e>
                                <m:r>
                                  <m:rPr>
                                    <m:brk m:alnAt="7"/>
                                  </m:rPr>
                                  <a:rPr lang="en-US" sz="2400" i="1">
                                    <a:solidFill>
                                      <a:schemeClr val="tx1"/>
                                    </a:solidFill>
                                    <a:latin typeface="Cambria Math" panose="02040503050406030204" pitchFamily="18" charset="0"/>
                                    <a:cs typeface="Calibri" panose="020F0502020204030204" pitchFamily="34" charset="0"/>
                                  </a:rPr>
                                  <m:t>−</m:t>
                                </m:r>
                                <m:r>
                                  <a:rPr lang="en-US" sz="2400" i="1">
                                    <a:solidFill>
                                      <a:schemeClr val="tx1"/>
                                    </a:solidFill>
                                    <a:latin typeface="Cambria Math" panose="02040503050406030204" pitchFamily="18" charset="0"/>
                                    <a:cs typeface="Calibri" panose="020F0502020204030204" pitchFamily="34" charset="0"/>
                                  </a:rPr>
                                  <m:t>0.3333</m:t>
                                </m:r>
                              </m:e>
                            </m:mr>
                          </m:m>
                        </m:e>
                      </m:d>
                      <m:r>
                        <a:rPr lang="en-US" sz="2400" i="1" smtClean="0">
                          <a:solidFill>
                            <a:schemeClr val="tx1"/>
                          </a:solidFill>
                          <a:latin typeface="Cambria Math" panose="02040503050406030204" pitchFamily="18" charset="0"/>
                          <a:cs typeface="Calibri" panose="020F0502020204030204" pitchFamily="34" charset="0"/>
                        </a:rPr>
                        <m:t> </m:t>
                      </m:r>
                    </m:oMath>
                  </m:oMathPara>
                </a14:m>
                <a:endParaRPr lang="en-US" sz="2400" dirty="0">
                  <a:solidFill>
                    <a:schemeClr val="tx1"/>
                  </a:solidFill>
                  <a:latin typeface="Calibri" panose="020F0502020204030204" pitchFamily="34" charset="0"/>
                  <a:cs typeface="Calibri" panose="020F0502020204030204" pitchFamily="34" charset="0"/>
                </a:endParaRP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Solving the equation, we have p1 = 0.99989722, p2 = 0.0000342599, and p3 = 0.0000685198. As expected, the system spends most of the time in fully functional state. </a:t>
                </a:r>
              </a:p>
              <a:p>
                <a:pPr algn="just">
                  <a:spcAft>
                    <a:spcPts val="1200"/>
                  </a:spcAft>
                </a:pPr>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1028721"/>
                <a:ext cx="8369848" cy="2914227"/>
              </a:xfrm>
              <a:blipFill>
                <a:blip r:embed="rId2"/>
                <a:stretch>
                  <a:fillRect l="-1092" t="-1674" r="-1092" b="-4184"/>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108</a:t>
            </a:fld>
            <a:endParaRPr lang="en-US"/>
          </a:p>
        </p:txBody>
      </p:sp>
      <p:sp>
        <p:nvSpPr>
          <p:cNvPr id="16" name="Footer Placeholder 4">
            <a:extLst>
              <a:ext uri="{FF2B5EF4-FFF2-40B4-BE49-F238E27FC236}">
                <a16:creationId xmlns:a16="http://schemas.microsoft.com/office/drawing/2014/main" id="{3B64AED7-130B-D5E9-1F98-10DA537114A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146918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8039100" cy="50918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In the next step, we compute the total time the system would be in states of partial failure, which are 0.0000342599 × 8760 = 0.3 hour in State 2 and 0.0000685198 × 8760 = 0.6 hour in State 3. </a:t>
                </a:r>
              </a:p>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Further, we compute the customer minutes of interruptions in these two states as follows:</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State 2: 0.3 × 1000 × 60 = 18000</a:t>
                </a:r>
              </a:p>
              <a:p>
                <a:pPr marL="0" indent="0" algn="ctr">
                  <a:spcAft>
                    <a:spcPts val="1200"/>
                  </a:spcAft>
                  <a:buNone/>
                </a:pPr>
                <a:r>
                  <a:rPr lang="en-US" sz="2400" dirty="0">
                    <a:solidFill>
                      <a:schemeClr val="tx1"/>
                    </a:solidFill>
                    <a:latin typeface="Calibri" panose="020F0502020204030204" pitchFamily="34" charset="0"/>
                    <a:cs typeface="Calibri" panose="020F0502020204030204" pitchFamily="34" charset="0"/>
                  </a:rPr>
                  <a:t>State 3: 0.6 × 400 × 60 = 14400</a:t>
                </a:r>
              </a:p>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Thus, we get a total CMI of 18 000 + 14 400 = 32 400.</a:t>
                </a:r>
              </a:p>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Therefore SAIDI=</a:t>
                </a:r>
                <a14:m>
                  <m:oMath xmlns:m="http://schemas.openxmlformats.org/officeDocument/2006/math">
                    <m:f>
                      <m:fPr>
                        <m:ctrlPr>
                          <a:rPr lang="en-US" sz="2400" i="1" smtClean="0">
                            <a:solidFill>
                              <a:schemeClr val="tx1"/>
                            </a:solidFill>
                            <a:latin typeface="Cambria Math" panose="02040503050406030204" pitchFamily="18" charset="0"/>
                            <a:cs typeface="Calibri" panose="020F0502020204030204" pitchFamily="34" charset="0"/>
                          </a:rPr>
                        </m:ctrlPr>
                      </m:fPr>
                      <m:num>
                        <m:r>
                          <a:rPr lang="en-US" sz="2400" b="0" i="1" smtClean="0">
                            <a:solidFill>
                              <a:schemeClr val="tx1"/>
                            </a:solidFill>
                            <a:latin typeface="Cambria Math" panose="02040503050406030204" pitchFamily="18" charset="0"/>
                            <a:cs typeface="Calibri" panose="020F0502020204030204" pitchFamily="34" charset="0"/>
                          </a:rPr>
                          <m:t>32400</m:t>
                        </m:r>
                      </m:num>
                      <m:den>
                        <m:r>
                          <a:rPr lang="en-US" sz="2400" b="0" i="1" smtClean="0">
                            <a:solidFill>
                              <a:schemeClr val="tx1"/>
                            </a:solidFill>
                            <a:latin typeface="Cambria Math" panose="02040503050406030204" pitchFamily="18" charset="0"/>
                            <a:cs typeface="Calibri" panose="020F0502020204030204" pitchFamily="34" charset="0"/>
                          </a:rPr>
                          <m:t>1000</m:t>
                        </m:r>
                      </m:den>
                    </m:f>
                    <m:r>
                      <a:rPr lang="en-US" sz="2400" b="0" i="1" smtClean="0">
                        <a:solidFill>
                          <a:schemeClr val="tx1"/>
                        </a:solidFill>
                        <a:latin typeface="Cambria Math" panose="02040503050406030204" pitchFamily="18" charset="0"/>
                        <a:cs typeface="Calibri" panose="020F0502020204030204" pitchFamily="34" charset="0"/>
                      </a:rPr>
                      <m:t>=32.4 </m:t>
                    </m:r>
                    <m:r>
                      <a:rPr lang="en-US" sz="2400" b="0" i="1" smtClean="0">
                        <a:solidFill>
                          <a:schemeClr val="tx1"/>
                        </a:solidFill>
                        <a:latin typeface="Cambria Math" panose="02040503050406030204" pitchFamily="18" charset="0"/>
                        <a:cs typeface="Calibri" panose="020F0502020204030204" pitchFamily="34" charset="0"/>
                      </a:rPr>
                      <m:t>𝑚𝑖𝑛𝑢𝑡𝑒𝑠</m:t>
                    </m:r>
                  </m:oMath>
                </a14:m>
                <a:endParaRPr lang="en-US" sz="2400" dirty="0">
                  <a:solidFill>
                    <a:schemeClr val="tx1"/>
                  </a:solidFill>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26346"/>
                <a:ext cx="8039100" cy="5091854"/>
              </a:xfrm>
              <a:blipFill>
                <a:blip r:embed="rId2"/>
                <a:stretch>
                  <a:fillRect l="-607" t="-958" r="-1137" b="-719"/>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109</a:t>
            </a:fld>
            <a:endParaRPr lang="en-US"/>
          </a:p>
        </p:txBody>
      </p:sp>
      <p:sp>
        <p:nvSpPr>
          <p:cNvPr id="10" name="Footer Placeholder 4">
            <a:extLst>
              <a:ext uri="{FF2B5EF4-FFF2-40B4-BE49-F238E27FC236}">
                <a16:creationId xmlns:a16="http://schemas.microsoft.com/office/drawing/2014/main" id="{B81BBE81-5FC2-58AE-D352-277E4ADCFC2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2108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49321"/>
            <a:ext cx="8229600" cy="24796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Interruption: </a:t>
            </a:r>
            <a:r>
              <a:rPr lang="en-US" sz="2400" b="0" i="0" dirty="0">
                <a:solidFill>
                  <a:schemeClr val="tx1"/>
                </a:solidFill>
                <a:effectLst/>
                <a:latin typeface="Calibri" panose="020F0502020204030204" pitchFamily="34" charset="0"/>
                <a:cs typeface="Calibri" panose="020F0502020204030204" pitchFamily="34" charset="0"/>
              </a:rPr>
              <a:t>The loss of service to one or more customers connected to the distribution portion of the system. It is the result of one or more component outages, depending on the system configuration. Note that the outage of a component does not necessarily result in interruption.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a:t>
            </a:fld>
            <a:endParaRPr lang="en-US" dirty="0"/>
          </a:p>
        </p:txBody>
      </p:sp>
      <p:sp>
        <p:nvSpPr>
          <p:cNvPr id="4" name="Footer Placeholder 4">
            <a:extLst>
              <a:ext uri="{FF2B5EF4-FFF2-40B4-BE49-F238E27FC236}">
                <a16:creationId xmlns:a16="http://schemas.microsoft.com/office/drawing/2014/main" id="{85980654-19E4-0A40-D519-21C16FF066D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261912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7"/>
            <a:ext cx="8039100" cy="22343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If we expand the problem to include failures of all the laterals in addition to the main feeder, the system will have 11 states. Since distribution systems are typically much larger than the example we have considered, implementation of this method becomes very tedious.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110</a:t>
            </a:fld>
            <a:endParaRPr lang="en-US"/>
          </a:p>
        </p:txBody>
      </p:sp>
      <p:sp>
        <p:nvSpPr>
          <p:cNvPr id="10" name="Footer Placeholder 4">
            <a:extLst>
              <a:ext uri="{FF2B5EF4-FFF2-40B4-BE49-F238E27FC236}">
                <a16:creationId xmlns:a16="http://schemas.microsoft.com/office/drawing/2014/main" id="{B81BBE81-5FC2-58AE-D352-277E4ADCFC2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88308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 Failure Modes and Effects Analysis (FMEA)</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111</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541421" y="863316"/>
            <a:ext cx="8037096" cy="4031873"/>
          </a:xfrm>
          <a:prstGeom prst="rect">
            <a:avLst/>
          </a:prstGeom>
          <a:noFill/>
        </p:spPr>
        <p:txBody>
          <a:bodyPr wrap="square">
            <a:spAutoFit/>
          </a:bodyPr>
          <a:lstStyle/>
          <a:p>
            <a:pPr marL="285750" indent="-285750" algn="just" eaLnBrk="1" hangingPunct="1">
              <a:spcBef>
                <a:spcPts val="12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FMEA is an effective method for reliability analysis of radial distribution systems.</a:t>
            </a:r>
          </a:p>
          <a:p>
            <a:pPr marL="285750" indent="-285750" algn="just" eaLnBrk="1" hangingPunct="1">
              <a:spcBef>
                <a:spcPts val="12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method incorporates system topology, device models, and system restoration models for system restoration.</a:t>
            </a:r>
          </a:p>
          <a:p>
            <a:pPr marL="285750" indent="-285750" algn="just" eaLnBrk="1" hangingPunct="1">
              <a:spcBef>
                <a:spcPts val="12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Capabilities include models for temporary and permanent faults, protection and switching including backup protection, isolation through protective device operation and </a:t>
            </a:r>
            <a:r>
              <a:rPr lang="en-US" dirty="0" err="1">
                <a:latin typeface="Calibri" panose="020F0502020204030204" pitchFamily="34" charset="0"/>
                <a:cs typeface="Calibri" panose="020F0502020204030204" pitchFamily="34" charset="0"/>
              </a:rPr>
              <a:t>sectionalizers</a:t>
            </a:r>
            <a:r>
              <a:rPr lang="en-US" dirty="0">
                <a:latin typeface="Calibri" panose="020F0502020204030204" pitchFamily="34" charset="0"/>
                <a:cs typeface="Calibri" panose="020F0502020204030204" pitchFamily="34" charset="0"/>
              </a:rPr>
              <a:t>, and full restoration through repair and partial restoration through switching.</a:t>
            </a:r>
          </a:p>
        </p:txBody>
      </p:sp>
      <p:sp>
        <p:nvSpPr>
          <p:cNvPr id="4" name="Footer Placeholder 4">
            <a:extLst>
              <a:ext uri="{FF2B5EF4-FFF2-40B4-BE49-F238E27FC236}">
                <a16:creationId xmlns:a16="http://schemas.microsoft.com/office/drawing/2014/main" id="{CAB38165-8767-362E-84DB-ABFFD28D0A7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633941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 Failure Modes and Effects Analysis (FMEA)</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112</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553452" y="874295"/>
            <a:ext cx="8037096" cy="2064155"/>
          </a:xfrm>
          <a:prstGeom prst="rect">
            <a:avLst/>
          </a:prstGeom>
          <a:noFill/>
        </p:spPr>
        <p:txBody>
          <a:bodyPr wrap="square">
            <a:spAutoFit/>
          </a:bodyPr>
          <a:lstStyle/>
          <a:p>
            <a:pPr marL="285750" indent="-285750" algn="just" eaLnBrk="1" hangingPunct="1">
              <a:spcBef>
                <a:spcPct val="20000"/>
              </a:spcBef>
              <a:spcAft>
                <a:spcPts val="432"/>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In the FMEA method, failure on every segment of the system is considered as a </a:t>
            </a:r>
            <a:r>
              <a:rPr lang="en-US" i="1" dirty="0">
                <a:latin typeface="Calibri" panose="020F0502020204030204" pitchFamily="34" charset="0"/>
                <a:cs typeface="Calibri" panose="020F0502020204030204" pitchFamily="34" charset="0"/>
              </a:rPr>
              <a:t>Failure Mode</a:t>
            </a:r>
            <a:r>
              <a:rPr lang="en-US" dirty="0">
                <a:latin typeface="Calibri" panose="020F0502020204030204" pitchFamily="34" charset="0"/>
                <a:cs typeface="Calibri" panose="020F0502020204030204" pitchFamily="34" charset="0"/>
              </a:rPr>
              <a:t>. </a:t>
            </a:r>
          </a:p>
          <a:p>
            <a:pPr marL="285750" indent="-285750" algn="just" eaLnBrk="1" hangingPunct="1">
              <a:spcBef>
                <a:spcPct val="20000"/>
              </a:spcBef>
              <a:spcAft>
                <a:spcPts val="432"/>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Since each failure mode causes interruption of service to a part of the system, these interruptions are identified as Effects on the system reliability.</a:t>
            </a:r>
          </a:p>
        </p:txBody>
      </p:sp>
      <p:sp>
        <p:nvSpPr>
          <p:cNvPr id="4" name="Footer Placeholder 4">
            <a:extLst>
              <a:ext uri="{FF2B5EF4-FFF2-40B4-BE49-F238E27FC236}">
                <a16:creationId xmlns:a16="http://schemas.microsoft.com/office/drawing/2014/main" id="{CAB38165-8767-362E-84DB-ABFFD28D0A7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353919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7.4.1 FMEA Method Assumptions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113</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3502497"/>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Temporary and permanent faults are considered independent and mutually exclusive in the analysis.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Each segment of the system is assumed to have a constant failure rate for faults, which follows an exponential probability distribution.</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repair rate is also considered constant, implying that the probability of repair at time t after a failure has occurred follows an exponential probability distribution.</a:t>
            </a:r>
          </a:p>
        </p:txBody>
      </p:sp>
      <p:sp>
        <p:nvSpPr>
          <p:cNvPr id="4" name="Footer Placeholder 4">
            <a:extLst>
              <a:ext uri="{FF2B5EF4-FFF2-40B4-BE49-F238E27FC236}">
                <a16:creationId xmlns:a16="http://schemas.microsoft.com/office/drawing/2014/main" id="{1C07FDFC-B631-0F49-BF3D-6701461A0E8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127861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7.4.1 FMEA Method Assumptions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114</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099584"/>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necessary data for the analysis include:</a:t>
            </a:r>
          </a:p>
          <a:p>
            <a:pPr marL="742950" lvl="1"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System topology: The configuration and arrangement of the distribution system.</a:t>
            </a:r>
          </a:p>
          <a:p>
            <a:pPr marL="742950" lvl="1"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Line segment failure rate or Mean Time Between Failures (MTBF): The average time between consecutive failures for a line segment.</a:t>
            </a:r>
          </a:p>
          <a:p>
            <a:pPr marL="742950" lvl="1"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Repair rate or Mean Time To Repair (MTTR): The average time required to repair a failed component or line segment.</a:t>
            </a:r>
          </a:p>
        </p:txBody>
      </p:sp>
      <p:sp>
        <p:nvSpPr>
          <p:cNvPr id="4" name="Footer Placeholder 4">
            <a:extLst>
              <a:ext uri="{FF2B5EF4-FFF2-40B4-BE49-F238E27FC236}">
                <a16:creationId xmlns:a16="http://schemas.microsoft.com/office/drawing/2014/main" id="{1C07FDFC-B631-0F49-BF3D-6701461A0E8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795889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7.4.2 FMEA Procedure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115</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099584"/>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Identify all failure modes and their system-wide effects.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Determine the effects in terms of the number of customer outages and the duration of customer outages.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Sum the effects of all failure modes to obtain the cumulative number of customer outages and the duration of customer outages over a specific period, such as a year.</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Compute system-wide indices such as SAIFI (System Average Interruption Frequency Index) and SAIDI (System Average Interruption Duration Index).</a:t>
            </a:r>
          </a:p>
        </p:txBody>
      </p:sp>
      <p:sp>
        <p:nvSpPr>
          <p:cNvPr id="4" name="Footer Placeholder 4">
            <a:extLst>
              <a:ext uri="{FF2B5EF4-FFF2-40B4-BE49-F238E27FC236}">
                <a16:creationId xmlns:a16="http://schemas.microsoft.com/office/drawing/2014/main" id="{833B9647-3E21-F983-FC6B-AD5DB50B2BE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106557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7"/>
            <a:ext cx="8369848" cy="181492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Again, consider the system shown in </a:t>
            </a:r>
            <a:r>
              <a:rPr lang="en-US" sz="2400" dirty="0">
                <a:solidFill>
                  <a:schemeClr val="tx1"/>
                </a:solidFill>
                <a:latin typeface="Calibri" panose="020F0502020204030204" pitchFamily="34" charset="0"/>
                <a:cs typeface="Calibri" panose="020F0502020204030204" pitchFamily="34" charset="0"/>
              </a:rPr>
              <a:t>the figure</a:t>
            </a:r>
            <a:r>
              <a:rPr lang="en-US" sz="2400" i="0" dirty="0">
                <a:solidFill>
                  <a:schemeClr val="tx1"/>
                </a:solidFill>
                <a:effectLst/>
                <a:latin typeface="Calibri" panose="020F0502020204030204" pitchFamily="34" charset="0"/>
                <a:cs typeface="Calibri" panose="020F0502020204030204" pitchFamily="34" charset="0"/>
              </a:rPr>
              <a:t>. Additional data for the system are given in the Table.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Segment 1 of the main feeder is from the breaker to the recloser, and Segment 2 is downstream of the recloser.</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116</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218487" y="5496178"/>
            <a:ext cx="3627516" cy="338554"/>
          </a:xfrm>
          <a:prstGeom prst="rect">
            <a:avLst/>
          </a:prstGeom>
          <a:noFill/>
        </p:spPr>
        <p:txBody>
          <a:bodyPr wrap="square">
            <a:spAutoFit/>
          </a:bodyPr>
          <a:lstStyle/>
          <a:p>
            <a:pPr algn="just"/>
            <a:r>
              <a:rPr lang="en-US" sz="1600" dirty="0">
                <a:latin typeface="Calibri" panose="020F0502020204030204" pitchFamily="34" charset="0"/>
                <a:cs typeface="Calibri" panose="020F0502020204030204" pitchFamily="34" charset="0"/>
              </a:rPr>
              <a:t>Table. </a:t>
            </a:r>
            <a:r>
              <a:rPr lang="en-US" sz="1600" i="0" dirty="0">
                <a:solidFill>
                  <a:schemeClr val="tx1"/>
                </a:solidFill>
                <a:effectLst/>
                <a:latin typeface="Calibri" panose="020F0502020204030204" pitchFamily="34" charset="0"/>
                <a:cs typeface="Calibri" panose="020F0502020204030204" pitchFamily="34" charset="0"/>
              </a:rPr>
              <a:t>Data for the distribution system</a:t>
            </a:r>
            <a:endParaRPr lang="en-US" sz="1600" dirty="0">
              <a:latin typeface="Calibri" panose="020F0502020204030204" pitchFamily="34" charset="0"/>
              <a:cs typeface="Calibri" panose="020F0502020204030204" pitchFamily="34" charset="0"/>
            </a:endParaRPr>
          </a:p>
        </p:txBody>
      </p:sp>
      <p:pic>
        <p:nvPicPr>
          <p:cNvPr id="8" name="Picture 7" descr="A table of data with text&#10;&#10;Description automatically generated with medium confidence">
            <a:extLst>
              <a:ext uri="{FF2B5EF4-FFF2-40B4-BE49-F238E27FC236}">
                <a16:creationId xmlns:a16="http://schemas.microsoft.com/office/drawing/2014/main" id="{6F201BF2-89A6-CE20-8110-0AC5258C1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77" y="2766414"/>
            <a:ext cx="4558504" cy="2657121"/>
          </a:xfrm>
          <a:prstGeom prst="rect">
            <a:avLst/>
          </a:prstGeom>
        </p:spPr>
      </p:pic>
      <p:sp>
        <p:nvSpPr>
          <p:cNvPr id="9" name="Footer Placeholder 4">
            <a:extLst>
              <a:ext uri="{FF2B5EF4-FFF2-40B4-BE49-F238E27FC236}">
                <a16:creationId xmlns:a16="http://schemas.microsoft.com/office/drawing/2014/main" id="{58791EE6-2CE1-4D0C-ACFB-7439AC4C14D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383ADD02-BF5F-4679-8A1F-EB7DC346DDF3}"/>
              </a:ext>
            </a:extLst>
          </p:cNvPr>
          <p:cNvPicPr>
            <a:picLocks noChangeAspect="1"/>
          </p:cNvPicPr>
          <p:nvPr/>
        </p:nvPicPr>
        <p:blipFill>
          <a:blip r:embed="rId3"/>
          <a:stretch>
            <a:fillRect/>
          </a:stretch>
        </p:blipFill>
        <p:spPr>
          <a:xfrm>
            <a:off x="749958" y="2802772"/>
            <a:ext cx="3336267" cy="2678412"/>
          </a:xfrm>
          <a:prstGeom prst="rect">
            <a:avLst/>
          </a:prstGeom>
        </p:spPr>
      </p:pic>
      <p:sp>
        <p:nvSpPr>
          <p:cNvPr id="10" name="TextBox 9">
            <a:extLst>
              <a:ext uri="{FF2B5EF4-FFF2-40B4-BE49-F238E27FC236}">
                <a16:creationId xmlns:a16="http://schemas.microsoft.com/office/drawing/2014/main" id="{7417176F-9DA8-49C6-BCDE-AD259E8EF306}"/>
              </a:ext>
            </a:extLst>
          </p:cNvPr>
          <p:cNvSpPr txBox="1"/>
          <p:nvPr/>
        </p:nvSpPr>
        <p:spPr>
          <a:xfrm>
            <a:off x="831395" y="5589789"/>
            <a:ext cx="3173392"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Figure. An example distribution feeder.</a:t>
            </a:r>
          </a:p>
        </p:txBody>
      </p:sp>
    </p:spTree>
    <p:extLst>
      <p:ext uri="{BB962C8B-B14F-4D97-AF65-F5344CB8AC3E}">
        <p14:creationId xmlns:p14="http://schemas.microsoft.com/office/powerpoint/2010/main" val="38384043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117</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275290"/>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2200" dirty="0">
                <a:latin typeface="Calibri" panose="020F0502020204030204" pitchFamily="34" charset="0"/>
                <a:cs typeface="Calibri" panose="020F0502020204030204" pitchFamily="34" charset="0"/>
              </a:rPr>
              <a:t>We start the computations by considering failures on each component one by one and recording their effects. So, for Segment 1, the expected number of faults is 0.1, which is obtained by multiplying the failure rate per mile by the length in miles. </a:t>
            </a:r>
          </a:p>
          <a:p>
            <a:pPr marL="285750" indent="-285750" algn="just" eaLnBrk="1" hangingPunct="1">
              <a:spcBef>
                <a:spcPct val="20000"/>
              </a:spcBef>
              <a:spcAft>
                <a:spcPts val="1200"/>
              </a:spcAft>
              <a:buClr>
                <a:srgbClr val="CE1126"/>
              </a:buClr>
              <a:buSzPct val="80000"/>
              <a:buFont typeface="Times" charset="0"/>
              <a:buChar char="•"/>
            </a:pPr>
            <a:r>
              <a:rPr lang="en-US" sz="2200" dirty="0">
                <a:latin typeface="Calibri" panose="020F0502020204030204" pitchFamily="34" charset="0"/>
                <a:cs typeface="Calibri" panose="020F0502020204030204" pitchFamily="34" charset="0"/>
              </a:rPr>
              <a:t>Note that the failure rates are fractional numbers. These numbers are determined from the historical data for the specific utility. For example, if the utility has 2000 miles of laterals in its service territory, and 400 faults were recorded on these laterals, the failure rate comes out to be 0.2 faults per mile per year. This implies that not every section of the line will see a fault.</a:t>
            </a:r>
          </a:p>
          <a:p>
            <a:pPr marL="285750" indent="-285750" algn="just" eaLnBrk="1" hangingPunct="1">
              <a:spcBef>
                <a:spcPct val="20000"/>
              </a:spcBef>
              <a:spcAft>
                <a:spcPts val="1200"/>
              </a:spcAft>
              <a:buClr>
                <a:srgbClr val="CE1126"/>
              </a:buClr>
              <a:buSzPct val="80000"/>
              <a:buFont typeface="Times" charset="0"/>
              <a:buChar char="•"/>
            </a:pPr>
            <a:r>
              <a:rPr lang="en-US" sz="2200" dirty="0">
                <a:latin typeface="Calibri" panose="020F0502020204030204" pitchFamily="34" charset="0"/>
                <a:cs typeface="Calibri" panose="020F0502020204030204" pitchFamily="34" charset="0"/>
              </a:rPr>
              <a:t>However, for calculations, we use the expected number of faults. A fault on Segment 1 will interrupt service to all the customers, and they will have an expected interruption of 3 hours, which gives CMI of 100 × 180 or 18,000 minutes of interruption. </a:t>
            </a:r>
          </a:p>
        </p:txBody>
      </p:sp>
      <p:sp>
        <p:nvSpPr>
          <p:cNvPr id="4" name="Footer Placeholder 4">
            <a:extLst>
              <a:ext uri="{FF2B5EF4-FFF2-40B4-BE49-F238E27FC236}">
                <a16:creationId xmlns:a16="http://schemas.microsoft.com/office/drawing/2014/main" id="{1B0B390A-36F5-BB79-8AB5-6FA4D806F3C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235905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4298" y="910166"/>
            <a:ext cx="4029928" cy="43963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200" i="0" dirty="0">
                <a:solidFill>
                  <a:schemeClr val="tx1"/>
                </a:solidFill>
                <a:effectLst/>
                <a:latin typeface="Calibri" panose="020F0502020204030204" pitchFamily="34" charset="0"/>
                <a:cs typeface="Calibri" panose="020F0502020204030204" pitchFamily="34" charset="0"/>
              </a:rPr>
              <a:t>We can account for effects of faults on each component as shown in the Table.</a:t>
            </a:r>
          </a:p>
          <a:p>
            <a:pPr algn="just">
              <a:spcAft>
                <a:spcPts val="1200"/>
              </a:spcAft>
            </a:pPr>
            <a:r>
              <a:rPr lang="en-US" sz="2200" i="0" dirty="0">
                <a:solidFill>
                  <a:schemeClr val="tx1"/>
                </a:solidFill>
                <a:effectLst/>
                <a:latin typeface="Calibri" panose="020F0502020204030204" pitchFamily="34" charset="0"/>
                <a:cs typeface="Calibri" panose="020F0502020204030204" pitchFamily="34" charset="0"/>
              </a:rPr>
              <a:t>Further, we can compute the expected SAIFI and SAIDI for the system as shown below:</a:t>
            </a:r>
          </a:p>
          <a:p>
            <a:pPr marL="0" indent="0" algn="ctr">
              <a:spcAft>
                <a:spcPts val="1200"/>
              </a:spcAft>
              <a:buNone/>
            </a:pPr>
            <a:r>
              <a:rPr lang="en-US" sz="2200" dirty="0">
                <a:solidFill>
                  <a:schemeClr val="tx1"/>
                </a:solidFill>
                <a:latin typeface="Calibri" panose="020F0502020204030204" pitchFamily="34" charset="0"/>
                <a:cs typeface="Calibri" panose="020F0502020204030204" pitchFamily="34" charset="0"/>
              </a:rPr>
              <a:t>SAIFI =365/1000=0.365</a:t>
            </a:r>
          </a:p>
          <a:p>
            <a:pPr marL="0" indent="0" algn="just">
              <a:spcAft>
                <a:spcPts val="1200"/>
              </a:spcAft>
              <a:buNone/>
            </a:pPr>
            <a:r>
              <a:rPr lang="en-US" sz="2200" i="0" dirty="0">
                <a:solidFill>
                  <a:schemeClr val="tx1"/>
                </a:solidFill>
                <a:effectLst/>
                <a:latin typeface="Calibri" panose="020F0502020204030204" pitchFamily="34" charset="0"/>
                <a:cs typeface="Calibri" panose="020F0502020204030204" pitchFamily="34" charset="0"/>
              </a:rPr>
              <a:t>      and </a:t>
            </a:r>
          </a:p>
          <a:p>
            <a:pPr marL="0" indent="0" algn="ctr">
              <a:spcAft>
                <a:spcPts val="1200"/>
              </a:spcAft>
              <a:buNone/>
            </a:pPr>
            <a:r>
              <a:rPr lang="en-US" sz="2200" dirty="0">
                <a:solidFill>
                  <a:schemeClr val="tx1"/>
                </a:solidFill>
                <a:latin typeface="Calibri" panose="020F0502020204030204" pitchFamily="34" charset="0"/>
                <a:cs typeface="Calibri" panose="020F0502020204030204" pitchFamily="34" charset="0"/>
              </a:rPr>
              <a:t>SAIDI = 54600/1000=54.6minutes</a:t>
            </a:r>
            <a:endParaRPr lang="en-US" sz="22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118</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002171" y="3930794"/>
            <a:ext cx="3627516" cy="338554"/>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Table. </a:t>
            </a:r>
            <a:r>
              <a:rPr lang="en-US" sz="1600" i="0" dirty="0">
                <a:solidFill>
                  <a:schemeClr val="tx1"/>
                </a:solidFill>
                <a:effectLst/>
                <a:latin typeface="Calibri" panose="020F0502020204030204" pitchFamily="34" charset="0"/>
                <a:cs typeface="Calibri" panose="020F0502020204030204" pitchFamily="34" charset="0"/>
              </a:rPr>
              <a:t>Computation of CMI</a:t>
            </a:r>
            <a:endParaRPr lang="en-US" sz="1600" dirty="0">
              <a:latin typeface="Calibri" panose="020F0502020204030204" pitchFamily="34" charset="0"/>
              <a:cs typeface="Calibri" panose="020F0502020204030204" pitchFamily="34" charset="0"/>
            </a:endParaRPr>
          </a:p>
        </p:txBody>
      </p:sp>
      <p:pic>
        <p:nvPicPr>
          <p:cNvPr id="6" name="Picture 5" descr="A table of numbers and text&#10;&#10;Description automatically generated with medium confidence">
            <a:extLst>
              <a:ext uri="{FF2B5EF4-FFF2-40B4-BE49-F238E27FC236}">
                <a16:creationId xmlns:a16="http://schemas.microsoft.com/office/drawing/2014/main" id="{FAAA20F1-E9E2-03F3-CEB8-23A74BE09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74" y="1117668"/>
            <a:ext cx="4318110" cy="2891256"/>
          </a:xfrm>
          <a:prstGeom prst="rect">
            <a:avLst/>
          </a:prstGeom>
        </p:spPr>
      </p:pic>
      <p:sp>
        <p:nvSpPr>
          <p:cNvPr id="15" name="Footer Placeholder 4">
            <a:extLst>
              <a:ext uri="{FF2B5EF4-FFF2-40B4-BE49-F238E27FC236}">
                <a16:creationId xmlns:a16="http://schemas.microsoft.com/office/drawing/2014/main" id="{7DB1C8D2-097E-1E0E-EF57-65C005088F1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074169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119</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3274743"/>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Now, consider the option of using the tie switch at the end of the feeder for restoration of power to the customers connected to Segment 2 whenever Segment 1 has a fault</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This is done by opening the recloser and closing the tie switch. Consider that this process takes four minutes. Hence, the 400 customers connected to Segment 2 will experience an interruption of only four minutes whenever a fault takes place in Segment 1.</a:t>
            </a:r>
          </a:p>
        </p:txBody>
      </p:sp>
      <p:sp>
        <p:nvSpPr>
          <p:cNvPr id="4" name="Footer Placeholder 4">
            <a:extLst>
              <a:ext uri="{FF2B5EF4-FFF2-40B4-BE49-F238E27FC236}">
                <a16:creationId xmlns:a16="http://schemas.microsoft.com/office/drawing/2014/main" id="{2F271E5A-591C-9A91-A21B-70430C6AD49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807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05543"/>
            <a:ext cx="8229600" cy="325845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Interruption Duration: </a:t>
            </a:r>
            <a:r>
              <a:rPr lang="en-US" sz="2400" b="0" i="0" dirty="0">
                <a:solidFill>
                  <a:schemeClr val="tx1"/>
                </a:solidFill>
                <a:effectLst/>
                <a:latin typeface="Calibri" panose="020F0502020204030204" pitchFamily="34" charset="0"/>
                <a:cs typeface="Calibri" panose="020F0502020204030204" pitchFamily="34" charset="0"/>
              </a:rPr>
              <a:t>The time from the initiation of an interruption to a customer until service has been restored to that customer. The process of restoration may require restoring service to small sections of the system until service has been restored to all customers. Each of these individual steps should be tracked, collecting the start time, end time, and the number of customers interrupted for each step.</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a:t>
            </a:fld>
            <a:endParaRPr lang="en-US" dirty="0"/>
          </a:p>
        </p:txBody>
      </p:sp>
      <p:sp>
        <p:nvSpPr>
          <p:cNvPr id="4" name="Footer Placeholder 4">
            <a:extLst>
              <a:ext uri="{FF2B5EF4-FFF2-40B4-BE49-F238E27FC236}">
                <a16:creationId xmlns:a16="http://schemas.microsoft.com/office/drawing/2014/main" id="{85980654-19E4-0A40-D519-21C16FF066D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31412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120</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610493"/>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Since this interruption is less than five minutes, which is the cutoff between the momentary and sustained interruptions, the number of interruptions as well as the CMI for these customers will be removed from SAIFI and SAIDI calculations.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 Therefore, the total customer interruption reduces to 325, and CMI reduces to 47 400, which gives SAIFI of 0.325 and SAIDI of 47.4 minutes.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Note that we are able to get information only on expected values of SAIFI and SAIDI, which are useful for comparison of different system topologies during the planning stages or for decisions relating to system upgrades.</a:t>
            </a:r>
          </a:p>
        </p:txBody>
      </p:sp>
      <p:sp>
        <p:nvSpPr>
          <p:cNvPr id="4" name="Footer Placeholder 4">
            <a:extLst>
              <a:ext uri="{FF2B5EF4-FFF2-40B4-BE49-F238E27FC236}">
                <a16:creationId xmlns:a16="http://schemas.microsoft.com/office/drawing/2014/main" id="{2F271E5A-591C-9A91-A21B-70430C6AD49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462088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121</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3030573"/>
          </a:xfrm>
          <a:prstGeom prst="rect">
            <a:avLst/>
          </a:prstGeom>
          <a:noFill/>
        </p:spPr>
        <p:txBody>
          <a:bodyPr wrap="square">
            <a:spAutoFit/>
          </a:bodyPr>
          <a:lstStyle/>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FMEA provides an assessment of system reliability based on estimated mean values of reliability indices.</a:t>
            </a:r>
          </a:p>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Detailed assessment requires Monte Carlo simulation, which can be time-consuming.</a:t>
            </a:r>
          </a:p>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In addition to knowing the mean value of failure rate (or time between failures) and time to repair (or repair rate), probability distribution of these two parameters is needed. </a:t>
            </a:r>
          </a:p>
        </p:txBody>
      </p:sp>
      <p:sp>
        <p:nvSpPr>
          <p:cNvPr id="4" name="Footer Placeholder 4">
            <a:extLst>
              <a:ext uri="{FF2B5EF4-FFF2-40B4-BE49-F238E27FC236}">
                <a16:creationId xmlns:a16="http://schemas.microsoft.com/office/drawing/2014/main" id="{64E6C673-227D-3469-9F2B-C9090C5D6F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0427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122</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877233"/>
          </a:xfrm>
          <a:prstGeom prst="rect">
            <a:avLst/>
          </a:prstGeom>
          <a:noFill/>
        </p:spPr>
        <p:txBody>
          <a:bodyPr wrap="square">
            <a:spAutoFit/>
          </a:bodyPr>
          <a:lstStyle/>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While modeling failures with a fixed average rate and exponential probability distribution function is a good assumption, considering fixed average repair rate with exponential probability distribution function is strictly not true.</a:t>
            </a:r>
          </a:p>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Prior research shows that exponential probability distribution function provides good approximation. Also, the average failure rates and the associated probability distribution functions can change due to external conditions, such as storms. </a:t>
            </a:r>
          </a:p>
          <a:p>
            <a:pPr marL="285750" indent="-285750" algn="just" eaLnBrk="1" hangingPunct="1">
              <a:spcBef>
                <a:spcPct val="20000"/>
              </a:spcBef>
              <a:spcAft>
                <a:spcPts val="8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Since analysis with variable failure rates becomes very complex, we consider fixed failure rates.</a:t>
            </a:r>
          </a:p>
        </p:txBody>
      </p:sp>
      <p:sp>
        <p:nvSpPr>
          <p:cNvPr id="4" name="Footer Placeholder 4">
            <a:extLst>
              <a:ext uri="{FF2B5EF4-FFF2-40B4-BE49-F238E27FC236}">
                <a16:creationId xmlns:a16="http://schemas.microsoft.com/office/drawing/2014/main" id="{64E6C673-227D-3469-9F2B-C9090C5D6F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353027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123</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241161"/>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dirty="0">
                <a:latin typeface="Calibri" panose="020F0502020204030204" pitchFamily="34" charset="0"/>
                <a:cs typeface="Calibri" panose="020F0502020204030204" pitchFamily="34" charset="0"/>
              </a:rPr>
              <a:t>Simulation process: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simulation begins by building failure scenarios for the system. Using a random generator, we determine the failure rate and the repair rate of each component from their respective probability distributions.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Next we find the effects of each component's failure on the numbers of customers affected and the customer minutes of interruptions. The cumulative count of customer interruptions and customer minutes of interruptions provides the values of SAIFI and SAIDI. </a:t>
            </a:r>
          </a:p>
        </p:txBody>
      </p:sp>
      <p:sp>
        <p:nvSpPr>
          <p:cNvPr id="4" name="Footer Placeholder 4">
            <a:extLst>
              <a:ext uri="{FF2B5EF4-FFF2-40B4-BE49-F238E27FC236}">
                <a16:creationId xmlns:a16="http://schemas.microsoft.com/office/drawing/2014/main" id="{056AED11-5926-B7F6-ED01-D4DE1A70AE3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223876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124</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241161"/>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dirty="0">
                <a:latin typeface="Calibri" panose="020F0502020204030204" pitchFamily="34" charset="0"/>
                <a:cs typeface="Calibri" panose="020F0502020204030204" pitchFamily="34" charset="0"/>
              </a:rPr>
              <a:t>Simulation process: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Repeat the process multiple times to get a distribution of SAIFI and SAIDI. The number of simulations is decided based on the desired results. The number of simulations is determined based on desired results and convergence to a stable value. For example, simulations can be continued until the mean of all simulations converges to a stable value.</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results provide probability distribution of system indices from which the average and standard deviation as well as confidence levels can be computed.</a:t>
            </a:r>
          </a:p>
        </p:txBody>
      </p:sp>
      <p:sp>
        <p:nvSpPr>
          <p:cNvPr id="4" name="Footer Placeholder 4">
            <a:extLst>
              <a:ext uri="{FF2B5EF4-FFF2-40B4-BE49-F238E27FC236}">
                <a16:creationId xmlns:a16="http://schemas.microsoft.com/office/drawing/2014/main" id="{056AED11-5926-B7F6-ED01-D4DE1A70AE3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38683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125</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099584"/>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dirty="0">
                <a:latin typeface="Calibri" panose="020F0502020204030204" pitchFamily="34" charset="0"/>
                <a:cs typeface="Calibri" panose="020F0502020204030204" pitchFamily="34" charset="0"/>
              </a:rPr>
              <a:t>Simulation process: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size of the system has significant impacts on the results. Specifically, the standard deviation of SAIFI and SAIDI increases as the system size decreases. The spread of SAIDI is usually higher than that of SAIFI.</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Systems with higher failure rates or more faults have less standard deviation.</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As we zoom into the system, the spread of the reliability indices increases.</a:t>
            </a:r>
          </a:p>
        </p:txBody>
      </p:sp>
      <p:sp>
        <p:nvSpPr>
          <p:cNvPr id="4" name="Footer Placeholder 4">
            <a:extLst>
              <a:ext uri="{FF2B5EF4-FFF2-40B4-BE49-F238E27FC236}">
                <a16:creationId xmlns:a16="http://schemas.microsoft.com/office/drawing/2014/main" id="{19CA48B4-09B2-4F4E-6BE0-39BD08FA629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4519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35353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126</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3360920"/>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dirty="0">
                <a:latin typeface="Calibri" panose="020F0502020204030204" pitchFamily="34" charset="0"/>
                <a:cs typeface="Calibri" panose="020F0502020204030204" pitchFamily="34" charset="0"/>
              </a:rPr>
              <a:t>Simulation process:</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results provide annual performance standards for individual feeders or parts of the system.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 results do not accurately forecast the system performance in the future.</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These results are valuable in relative comparison of feeders or systems against one another for planning improvements.</a:t>
            </a:r>
          </a:p>
        </p:txBody>
      </p:sp>
      <p:sp>
        <p:nvSpPr>
          <p:cNvPr id="4" name="Footer Placeholder 4">
            <a:extLst>
              <a:ext uri="{FF2B5EF4-FFF2-40B4-BE49-F238E27FC236}">
                <a16:creationId xmlns:a16="http://schemas.microsoft.com/office/drawing/2014/main" id="{19CA48B4-09B2-4F4E-6BE0-39BD08FA629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948861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8. Regulation of Reliability</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127</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610493"/>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Maintaining adequate level of reliability requires investments in system upgrades. However, there are trade‐offs between cost and reliability.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While the reliability of the bulk system, which includes transmission and generation, is regulated at the federal level in the United States, electric distribution is regulated at the state level.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As reported, 35 states out of 50 states and District of Columbia actively regulate distribution system reliability. Frequencies and durations are commonly used metrics to measure the overall system performance.</a:t>
            </a:r>
          </a:p>
        </p:txBody>
      </p:sp>
      <p:sp>
        <p:nvSpPr>
          <p:cNvPr id="4" name="Footer Placeholder 4">
            <a:extLst>
              <a:ext uri="{FF2B5EF4-FFF2-40B4-BE49-F238E27FC236}">
                <a16:creationId xmlns:a16="http://schemas.microsoft.com/office/drawing/2014/main" id="{D7B7C55F-F936-BBC2-77BF-494E9EC9AEA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67692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8. Regulation of Reliability</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128</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610493"/>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Typically, frequencies and durations are used to measure the overall system performance.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Some regulators require utilities to report reliabilities in a smaller region, such as a geographic area or feeder, and may require identification of circuits with worst reliability. If a utility serves both urban and rural customers, the regulators may ask for separate reports for urban and rural regions. </a:t>
            </a:r>
          </a:p>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Some regulators have included reliability performance in their revenue regulations. These regulations may include penalties only for not meeting the standards or also rewards for exceeding the performance.</a:t>
            </a:r>
          </a:p>
        </p:txBody>
      </p:sp>
      <p:sp>
        <p:nvSpPr>
          <p:cNvPr id="4" name="Footer Placeholder 4">
            <a:extLst>
              <a:ext uri="{FF2B5EF4-FFF2-40B4-BE49-F238E27FC236}">
                <a16:creationId xmlns:a16="http://schemas.microsoft.com/office/drawing/2014/main" id="{D7B7C55F-F936-BBC2-77BF-494E9EC9AEA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903575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8. Regulation of Reliability</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129</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441490"/>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sz="2000" dirty="0">
                <a:latin typeface="Calibri" panose="020F0502020204030204" pitchFamily="34" charset="0"/>
                <a:cs typeface="Calibri" panose="020F0502020204030204" pitchFamily="34" charset="0"/>
              </a:rPr>
              <a:t>Other examples include setting quality of service target without any penalty or rewards and reporting only without targets. While the targets set by regulators and utilities vary widely. Some examples of targets are listed below:</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2000" dirty="0">
                <a:latin typeface="Calibri" panose="020F0502020204030204" pitchFamily="34" charset="0"/>
                <a:cs typeface="Calibri" panose="020F0502020204030204" pitchFamily="34" charset="0"/>
              </a:rPr>
              <a:t>SAIDI of the worst performing feeder exceeding system SAIDI by 300%.</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2000" dirty="0">
                <a:latin typeface="Calibri" panose="020F0502020204030204" pitchFamily="34" charset="0"/>
                <a:cs typeface="Calibri" panose="020F0502020204030204" pitchFamily="34" charset="0"/>
              </a:rPr>
              <a:t>SAIDI of a feeder greater than four times the system SAIDI or in the top 10% for two consecutive years.</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2000" dirty="0">
                <a:latin typeface="Calibri" panose="020F0502020204030204" pitchFamily="34" charset="0"/>
                <a:cs typeface="Calibri" panose="020F0502020204030204" pitchFamily="34" charset="0"/>
              </a:rPr>
              <a:t>More than 90% of the interrupted system restored in 36 hours for all events except extreme events, and more than 90% restored in 60 hours for extreme events.</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2000" dirty="0">
                <a:latin typeface="Calibri" panose="020F0502020204030204" pitchFamily="34" charset="0"/>
                <a:cs typeface="Calibri" panose="020F0502020204030204" pitchFamily="34" charset="0"/>
              </a:rPr>
              <a:t>Customers experiencing more than six outages per year for three consecutive years or outages with total duration of more than 18 hours per year for three consecutive years.</a:t>
            </a:r>
          </a:p>
          <a:p>
            <a:pPr algn="just" eaLnBrk="1" hangingPunct="1">
              <a:spcBef>
                <a:spcPct val="20000"/>
              </a:spcBef>
              <a:spcAft>
                <a:spcPts val="1200"/>
              </a:spcAft>
              <a:buClr>
                <a:srgbClr val="CE1126"/>
              </a:buClr>
              <a:buSzPct val="80000"/>
            </a:pPr>
            <a:endParaRPr lang="en-US" sz="18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A302C63C-C972-6B42-CA95-5F899682191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5908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05543"/>
            <a:ext cx="8229600" cy="36793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6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Interruptions Caused by Events Outside of the Distribution System: </a:t>
            </a:r>
            <a:r>
              <a:rPr lang="en-US" sz="2400" b="0" i="0" dirty="0">
                <a:solidFill>
                  <a:schemeClr val="tx1"/>
                </a:solidFill>
                <a:effectLst/>
                <a:latin typeface="Calibri" panose="020F0502020204030204" pitchFamily="34" charset="0"/>
                <a:cs typeface="Calibri" panose="020F0502020204030204" pitchFamily="34" charset="0"/>
              </a:rPr>
              <a:t>Outages that occur on generation, transmission, substations, or customer facilities that result in the interruption of service to one or more customers. While this is generally a small portion of the number of interruption events, these interruptions can affect many customers and may last for an exceedingly long duration.</a:t>
            </a:r>
            <a:endParaRPr lang="en-US" sz="2400" b="0" i="0" dirty="0">
              <a:solidFill>
                <a:schemeClr val="tx1"/>
              </a:solidFill>
              <a:effectLst/>
            </a:endParaRPr>
          </a:p>
          <a:p>
            <a:pPr marL="342900" indent="-342900" algn="just">
              <a:spcAft>
                <a:spcPts val="1200"/>
              </a:spcAft>
              <a:buFont typeface="+mj-lt"/>
              <a:buAutoNum type="alphaLcParenR" startAt="8"/>
            </a:pPr>
            <a:endParaRPr lang="en-US" sz="1800" b="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13</a:t>
            </a:fld>
            <a:endParaRPr lang="en-US" dirty="0"/>
          </a:p>
        </p:txBody>
      </p:sp>
      <p:sp>
        <p:nvSpPr>
          <p:cNvPr id="4" name="Footer Placeholder 4">
            <a:extLst>
              <a:ext uri="{FF2B5EF4-FFF2-40B4-BE49-F238E27FC236}">
                <a16:creationId xmlns:a16="http://schemas.microsoft.com/office/drawing/2014/main" id="{85980654-19E4-0A40-D519-21C16FF066D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291038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130</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8F46EECC-C3AF-D3B9-D13E-8BD8828E6D1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Lockout: </a:t>
            </a:r>
            <a:r>
              <a:rPr lang="en-US" sz="2400" b="0" i="0" dirty="0">
                <a:solidFill>
                  <a:schemeClr val="tx1"/>
                </a:solidFill>
                <a:effectLst/>
                <a:latin typeface="Calibri" panose="020F0502020204030204" pitchFamily="34" charset="0"/>
                <a:cs typeface="Calibri" panose="020F0502020204030204" pitchFamily="34" charset="0"/>
              </a:rPr>
              <a:t>The final operation of a recloser or circuit breaker to isolate a persistent fault or the state where all automatic reclosing has stopped. The current‐carrying contacts of the overcurrent protecting device are locked open under these conditions.</a:t>
            </a:r>
          </a:p>
          <a:p>
            <a:pPr algn="just">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Loss of Service: </a:t>
            </a:r>
            <a:r>
              <a:rPr lang="en-US" sz="2400" b="0" i="0" dirty="0">
                <a:solidFill>
                  <a:schemeClr val="tx1"/>
                </a:solidFill>
                <a:effectLst/>
                <a:latin typeface="Calibri" panose="020F0502020204030204" pitchFamily="34" charset="0"/>
                <a:cs typeface="Calibri" panose="020F0502020204030204" pitchFamily="34" charset="0"/>
              </a:rPr>
              <a:t>A complete loss of voltage on at least one normally energized conductor to one or more customers. This does not include any of the power quality issues such as sags, swells, impulses, and harmonics.</a:t>
            </a:r>
          </a:p>
          <a:p>
            <a:pPr algn="just">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Major Event: </a:t>
            </a:r>
            <a:r>
              <a:rPr lang="en-US" sz="2400" b="0" i="0" dirty="0">
                <a:solidFill>
                  <a:schemeClr val="tx1"/>
                </a:solidFill>
                <a:effectLst/>
                <a:latin typeface="Calibri" panose="020F0502020204030204" pitchFamily="34" charset="0"/>
                <a:cs typeface="Calibri" panose="020F0502020204030204" pitchFamily="34" charset="0"/>
              </a:rPr>
              <a:t>An event that exceeds reasonable design and or operational limits of the electric power system. It includes at least one major event day (MED).</a:t>
            </a:r>
          </a:p>
          <a:p>
            <a:pPr marL="342900" indent="-342900" algn="just">
              <a:spcAft>
                <a:spcPts val="1200"/>
              </a:spcAft>
              <a:buFont typeface="+mj-lt"/>
              <a:buAutoNum type="alphaLcParenR" startAt="8"/>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4" name="Footer Placeholder 4">
            <a:extLst>
              <a:ext uri="{FF2B5EF4-FFF2-40B4-BE49-F238E27FC236}">
                <a16:creationId xmlns:a16="http://schemas.microsoft.com/office/drawing/2014/main" id="{09031344-4A54-C889-A0D1-114A6D98E0A3}"/>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3263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0"/>
            <a:ext cx="8229600" cy="46862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Major Event Day: </a:t>
            </a:r>
            <a:r>
              <a:rPr lang="en-US" sz="2400" i="0" dirty="0">
                <a:solidFill>
                  <a:schemeClr val="tx1"/>
                </a:solidFill>
                <a:effectLst/>
                <a:latin typeface="Calibri" panose="020F0502020204030204" pitchFamily="34" charset="0"/>
                <a:cs typeface="Calibri" panose="020F0502020204030204" pitchFamily="34" charset="0"/>
              </a:rPr>
              <a:t>A day in which the daily system average interruption duration index (SAIDI) exceeds a threshold value, TMED. For the purposes of calculating the daily system SAIDI, any interruption that spans multiple calendar days is accrued to the day on which the interruption began. Statistically, days having a daily system SAIDI greater than TMED are days on which the energy delivery system experienced stresses beyond that normally expected (such as severe weather). Activities that occur on MEDs should be separately analyzed and reported.</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4" name="Footer Placeholder 4">
            <a:extLst>
              <a:ext uri="{FF2B5EF4-FFF2-40B4-BE49-F238E27FC236}">
                <a16:creationId xmlns:a16="http://schemas.microsoft.com/office/drawing/2014/main" id="{D915AE47-D1A3-215B-C470-41308ED828B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023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299584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Momentary Interruption: </a:t>
            </a:r>
            <a:r>
              <a:rPr lang="en-US" sz="2400" i="0" dirty="0">
                <a:solidFill>
                  <a:schemeClr val="tx1"/>
                </a:solidFill>
                <a:effectLst/>
                <a:latin typeface="Calibri" panose="020F0502020204030204" pitchFamily="34" charset="0"/>
                <a:cs typeface="Calibri" panose="020F0502020204030204" pitchFamily="34" charset="0"/>
              </a:rPr>
              <a:t>A single operation of an interrupting device that results in a voltage zero. For example, two circuit breaker or recloser operations (each operation being an open followed by a close) that momentarily interrupt service to one or more customers is defined as two momentary interruptions.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4" name="Footer Placeholder 4">
            <a:extLst>
              <a:ext uri="{FF2B5EF4-FFF2-40B4-BE49-F238E27FC236}">
                <a16:creationId xmlns:a16="http://schemas.microsoft.com/office/drawing/2014/main" id="{D915AE47-D1A3-215B-C470-41308ED828B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3252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Momentary Interruption Event: </a:t>
            </a:r>
            <a:r>
              <a:rPr lang="en-US" sz="2400" i="0" dirty="0">
                <a:solidFill>
                  <a:schemeClr val="tx1"/>
                </a:solidFill>
                <a:effectLst/>
                <a:latin typeface="Calibri" panose="020F0502020204030204" pitchFamily="34" charset="0"/>
                <a:cs typeface="Calibri" panose="020F0502020204030204" pitchFamily="34" charset="0"/>
              </a:rPr>
              <a:t>An interruption of duration limited to the period required to restore service by an interrupting device. Such switching operations must be completed within a specified time of </a:t>
            </a:r>
            <a:r>
              <a:rPr lang="en-US" sz="2400" i="0" dirty="0">
                <a:solidFill>
                  <a:srgbClr val="FF0000"/>
                </a:solidFill>
                <a:effectLst/>
                <a:latin typeface="Calibri" panose="020F0502020204030204" pitchFamily="34" charset="0"/>
                <a:cs typeface="Calibri" panose="020F0502020204030204" pitchFamily="34" charset="0"/>
              </a:rPr>
              <a:t>five minutes or less</a:t>
            </a:r>
            <a:r>
              <a:rPr lang="en-US" sz="2400" i="0" dirty="0">
                <a:solidFill>
                  <a:schemeClr val="tx1"/>
                </a:solidFill>
                <a:effectLst/>
                <a:latin typeface="Calibri" panose="020F0502020204030204" pitchFamily="34" charset="0"/>
                <a:cs typeface="Calibri" panose="020F0502020204030204" pitchFamily="34" charset="0"/>
              </a:rPr>
              <a:t>. This definition includes all reclosing operations that occur within five minutes of the first interruption. For example, if a recloser or circuit breaker operates two, three, or four times and then holds (within five minutes of the first operation), those momentary interruptions shall be considered one momentary interruption event.</a:t>
            </a:r>
            <a:endParaRPr lang="en-US" sz="2400" b="1" i="0" dirty="0">
              <a:solidFill>
                <a:schemeClr val="tx1"/>
              </a:solidFill>
              <a:effectLst/>
              <a:latin typeface="Calibri" panose="020F0502020204030204" pitchFamily="34" charset="0"/>
              <a:cs typeface="Calibri" panose="020F0502020204030204" pitchFamily="34" charset="0"/>
            </a:endParaRPr>
          </a:p>
          <a:p>
            <a:pPr marL="342900" indent="-342900" algn="just">
              <a:spcAft>
                <a:spcPts val="1200"/>
              </a:spcAft>
              <a:buFont typeface="+mj-lt"/>
              <a:buAutoNum type="alphaLcParenR" startAt="12"/>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4" name="Footer Placeholder 4">
            <a:extLst>
              <a:ext uri="{FF2B5EF4-FFF2-40B4-BE49-F238E27FC236}">
                <a16:creationId xmlns:a16="http://schemas.microsoft.com/office/drawing/2014/main" id="{D915AE47-D1A3-215B-C470-41308ED828B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1813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434567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Outage (Electric Power Systems): </a:t>
            </a:r>
            <a:r>
              <a:rPr lang="en-US" sz="240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some event directly associated with that component. (Note: An outage may or may not cause an interruption of service to customers, depending on the system configuration. This definition derives from transmission and distribution applications and does not apply to generation outages.)</a:t>
            </a:r>
          </a:p>
          <a:p>
            <a:pPr marL="342900" indent="-342900" algn="just">
              <a:spcAft>
                <a:spcPts val="1200"/>
              </a:spcAft>
              <a:buFont typeface="+mj-lt"/>
              <a:buAutoNum type="alphaLcParenR" startAt="15"/>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4" name="Footer Placeholder 4">
            <a:extLst>
              <a:ext uri="{FF2B5EF4-FFF2-40B4-BE49-F238E27FC236}">
                <a16:creationId xmlns:a16="http://schemas.microsoft.com/office/drawing/2014/main" id="{EC3E3A6F-33FA-2256-767A-896E40A4B4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8165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Planned Interruption: </a:t>
            </a:r>
            <a:r>
              <a:rPr lang="en-US" sz="2400" i="0" dirty="0">
                <a:solidFill>
                  <a:schemeClr val="tx1"/>
                </a:solidFill>
                <a:effectLst/>
                <a:latin typeface="Calibri" panose="020F0502020204030204" pitchFamily="34" charset="0"/>
                <a:cs typeface="Calibri" panose="020F0502020204030204" pitchFamily="34" charset="0"/>
              </a:rPr>
              <a:t>A loss of electric power that results when a component is deliberately taken out of service at a selected time, usually for the purposes of construction, preventative maintenance, or repair. (Note: This derives from transmission and distribution applications and does not apply to generation interruptions. The key test to determine if an interruption should be classified as a planned or unplanned interruption is as follows: if it is possible to defer the interruption, the interruption is a planned interruption; otherwise, the interruption is an unplanned interruption.)</a:t>
            </a:r>
          </a:p>
          <a:p>
            <a:pPr marL="342900" indent="-342900" algn="just">
              <a:spcAft>
                <a:spcPts val="1200"/>
              </a:spcAft>
              <a:buFont typeface="+mj-lt"/>
              <a:buAutoNum type="alphaLcParenR" startAt="15"/>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4" name="Footer Placeholder 4">
            <a:extLst>
              <a:ext uri="{FF2B5EF4-FFF2-40B4-BE49-F238E27FC236}">
                <a16:creationId xmlns:a16="http://schemas.microsoft.com/office/drawing/2014/main" id="{EC3E3A6F-33FA-2256-767A-896E40A4B4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8514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Reliability</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Planned Outage: </a:t>
            </a:r>
            <a:r>
              <a:rPr lang="en-US" sz="240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a planned event directly associated with that component.</a:t>
            </a:r>
          </a:p>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Reporting Period</a:t>
            </a:r>
            <a:r>
              <a:rPr lang="en-US" sz="2400" i="0" dirty="0">
                <a:solidFill>
                  <a:schemeClr val="tx1"/>
                </a:solidFill>
                <a:effectLst/>
                <a:latin typeface="Calibri" panose="020F0502020204030204" pitchFamily="34" charset="0"/>
                <a:cs typeface="Calibri" panose="020F0502020204030204" pitchFamily="34" charset="0"/>
              </a:rPr>
              <a:t>: The time period from which interruption data is to be included in reliability index calculations. The beginning and end dates and times should be clearly indicated. All events that begin within the indicated time period should be included. A consistent reporting period should be used when comparing the performance of different distribution systems (typically one calendar year) or when comparing the performance of a single distribution system over an extended period of time. The reporting period is assumed to be one year unless otherwise stated.</a:t>
            </a:r>
          </a:p>
          <a:p>
            <a:pPr marL="342900" indent="-342900" algn="just">
              <a:spcAft>
                <a:spcPts val="1200"/>
              </a:spcAft>
              <a:buFont typeface="+mj-lt"/>
              <a:buAutoNum type="alphaLcParenR" startAt="15"/>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4" name="Footer Placeholder 4">
            <a:extLst>
              <a:ext uri="{FF2B5EF4-FFF2-40B4-BE49-F238E27FC236}">
                <a16:creationId xmlns:a16="http://schemas.microsoft.com/office/drawing/2014/main" id="{EC3E3A6F-33FA-2256-767A-896E40A4B4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8058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493713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Step Restoration: </a:t>
            </a:r>
            <a:r>
              <a:rPr lang="en-US" sz="2400" i="0" dirty="0">
                <a:solidFill>
                  <a:schemeClr val="tx1"/>
                </a:solidFill>
                <a:effectLst/>
                <a:latin typeface="Calibri" panose="020F0502020204030204" pitchFamily="34" charset="0"/>
                <a:cs typeface="Calibri" panose="020F0502020204030204" pitchFamily="34" charset="0"/>
              </a:rPr>
              <a:t>A process of restoring interrupted customers downstream from the interrupting device/component in stages over time.</a:t>
            </a:r>
          </a:p>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Sustained Interruption: </a:t>
            </a:r>
            <a:r>
              <a:rPr lang="en-US" sz="2400" i="0" dirty="0">
                <a:solidFill>
                  <a:schemeClr val="tx1"/>
                </a:solidFill>
                <a:effectLst/>
                <a:latin typeface="Calibri" panose="020F0502020204030204" pitchFamily="34" charset="0"/>
                <a:cs typeface="Calibri" panose="020F0502020204030204" pitchFamily="34" charset="0"/>
              </a:rPr>
              <a:t>Any interruption not classified as a part of a momentary event. That is, any interruption that lasts more than </a:t>
            </a:r>
            <a:r>
              <a:rPr lang="en-US" sz="2400" i="0" dirty="0">
                <a:solidFill>
                  <a:srgbClr val="FF0000"/>
                </a:solidFill>
                <a:effectLst/>
                <a:latin typeface="Calibri" panose="020F0502020204030204" pitchFamily="34" charset="0"/>
                <a:cs typeface="Calibri" panose="020F0502020204030204" pitchFamily="34" charset="0"/>
              </a:rPr>
              <a:t>five minutes</a:t>
            </a:r>
            <a:r>
              <a:rPr lang="en-US" sz="2400" i="0" dirty="0">
                <a:solidFill>
                  <a:schemeClr val="tx1"/>
                </a:solidFill>
                <a:effectLst/>
                <a:latin typeface="Calibri" panose="020F0502020204030204" pitchFamily="34" charset="0"/>
                <a:cs typeface="Calibri" panose="020F0502020204030204" pitchFamily="34" charset="0"/>
              </a:rPr>
              <a:t>.</a:t>
            </a:r>
          </a:p>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Total Number of Customers Served: </a:t>
            </a:r>
            <a:r>
              <a:rPr lang="en-US" sz="2400" i="0" dirty="0">
                <a:solidFill>
                  <a:schemeClr val="tx1"/>
                </a:solidFill>
                <a:effectLst/>
                <a:latin typeface="Calibri" panose="020F0502020204030204" pitchFamily="34" charset="0"/>
                <a:cs typeface="Calibri" panose="020F0502020204030204" pitchFamily="34" charset="0"/>
              </a:rPr>
              <a:t>The average number of customers served during the reporting period. If a different customer total is used, it must be clearly defined within the report.</a:t>
            </a:r>
          </a:p>
          <a:p>
            <a:pPr algn="just">
              <a:spcAft>
                <a:spcPts val="384"/>
              </a:spcAft>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Unplanned Interruption: </a:t>
            </a:r>
            <a:r>
              <a:rPr lang="en-US" sz="2400" i="0" dirty="0">
                <a:solidFill>
                  <a:schemeClr val="tx1"/>
                </a:solidFill>
                <a:effectLst/>
                <a:latin typeface="Calibri" panose="020F0502020204030204" pitchFamily="34" charset="0"/>
                <a:cs typeface="Calibri" panose="020F0502020204030204" pitchFamily="34" charset="0"/>
              </a:rPr>
              <a:t>An interruption caused by an unplanned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Footer Placeholder 4">
            <a:extLst>
              <a:ext uri="{FF2B5EF4-FFF2-40B4-BE49-F238E27FC236}">
                <a16:creationId xmlns:a16="http://schemas.microsoft.com/office/drawing/2014/main" id="{CC70DE5F-CD73-0AC4-083C-F8D073EBFB5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9340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 Reliability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48639"/>
            <a:ext cx="8369848" cy="496072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pPr>
            <a:r>
              <a:rPr lang="en-US" sz="2400" i="1" dirty="0">
                <a:solidFill>
                  <a:schemeClr val="tx1"/>
                </a:solidFill>
                <a:effectLst/>
                <a:latin typeface="Calibri" panose="020F0502020204030204" pitchFamily="34" charset="0"/>
                <a:cs typeface="Calibri" panose="020F0502020204030204" pitchFamily="34" charset="0"/>
              </a:rPr>
              <a:t>IEEE Standard 1366</a:t>
            </a:r>
            <a:r>
              <a:rPr lang="en-US" sz="2400" dirty="0">
                <a:solidFill>
                  <a:schemeClr val="tx1"/>
                </a:solidFill>
                <a:latin typeface="Calibri" panose="020F0502020204030204" pitchFamily="34" charset="0"/>
                <a:cs typeface="Calibri" panose="020F0502020204030204" pitchFamily="34" charset="0"/>
              </a:rPr>
              <a:t> (</a:t>
            </a:r>
            <a:r>
              <a:rPr lang="en-US" sz="2400" i="0" dirty="0">
                <a:solidFill>
                  <a:schemeClr val="tx1"/>
                </a:solidFill>
                <a:effectLst/>
                <a:latin typeface="Calibri" panose="020F0502020204030204" pitchFamily="34" charset="0"/>
                <a:cs typeface="Calibri" panose="020F0502020204030204" pitchFamily="34" charset="0"/>
              </a:rPr>
              <a:t>published in 1998) with 12 most significant indices, provides a guide for utilities to assess the reliability of distribution systems. The indices are categorized into system-level and customer-level indices.</a:t>
            </a:r>
            <a:endParaRPr lang="en-US" sz="2400" dirty="0">
              <a:solidFill>
                <a:schemeClr val="tx1"/>
              </a:solidFill>
              <a:latin typeface="Calibri" panose="020F0502020204030204" pitchFamily="34" charset="0"/>
              <a:cs typeface="Calibri" panose="020F0502020204030204" pitchFamily="34" charset="0"/>
            </a:endParaRPr>
          </a:p>
          <a:p>
            <a:pPr marL="342900" indent="-342900" algn="just">
              <a:lnSpc>
                <a:spcPct val="110000"/>
              </a:lnSpc>
              <a:buFont typeface="+mj-lt"/>
              <a:buAutoNum type="alphaLcParenR"/>
            </a:pPr>
            <a:r>
              <a:rPr lang="en-US" sz="2400" i="0" dirty="0">
                <a:solidFill>
                  <a:schemeClr val="tx1"/>
                </a:solidFill>
                <a:effectLst/>
                <a:latin typeface="Calibri" panose="020F0502020204030204" pitchFamily="34" charset="0"/>
                <a:cs typeface="Calibri" panose="020F0502020204030204" pitchFamily="34" charset="0"/>
              </a:rPr>
              <a:t>System-level indices</a:t>
            </a:r>
          </a:p>
          <a:p>
            <a:pPr lvl="1" algn="just">
              <a:lnSpc>
                <a:spcPct val="110000"/>
              </a:lnSpc>
            </a:pPr>
            <a:r>
              <a:rPr lang="en-US" sz="2400" i="0" dirty="0">
                <a:solidFill>
                  <a:schemeClr val="tx1"/>
                </a:solidFill>
                <a:effectLst/>
                <a:latin typeface="Calibri" panose="020F0502020204030204" pitchFamily="34" charset="0"/>
                <a:cs typeface="Calibri" panose="020F0502020204030204" pitchFamily="34" charset="0"/>
              </a:rPr>
              <a:t>Frequency of outages (SAIFI, CAIFI, ASIFI)</a:t>
            </a:r>
          </a:p>
          <a:p>
            <a:pPr lvl="1" algn="just">
              <a:lnSpc>
                <a:spcPct val="110000"/>
              </a:lnSpc>
            </a:pPr>
            <a:r>
              <a:rPr lang="en-US" sz="2400" i="0" dirty="0">
                <a:solidFill>
                  <a:schemeClr val="tx1"/>
                </a:solidFill>
                <a:effectLst/>
                <a:latin typeface="Calibri" panose="020F0502020204030204" pitchFamily="34" charset="0"/>
                <a:cs typeface="Calibri" panose="020F0502020204030204" pitchFamily="34" charset="0"/>
              </a:rPr>
              <a:t>Duration of outages (SAIDI, CAIDI, ASIDI)</a:t>
            </a:r>
          </a:p>
          <a:p>
            <a:pPr lvl="1" algn="just">
              <a:lnSpc>
                <a:spcPct val="110000"/>
              </a:lnSpc>
            </a:pPr>
            <a:r>
              <a:rPr lang="en-US" sz="2400" i="0" dirty="0">
                <a:solidFill>
                  <a:schemeClr val="tx1"/>
                </a:solidFill>
                <a:effectLst/>
                <a:latin typeface="Calibri" panose="020F0502020204030204" pitchFamily="34" charset="0"/>
                <a:cs typeface="Calibri" panose="020F0502020204030204" pitchFamily="34" charset="0"/>
              </a:rPr>
              <a:t>Momentary outages (MAIFI, MAIFI</a:t>
            </a:r>
            <a:r>
              <a:rPr lang="en-US" sz="2400" i="0" baseline="-25000" dirty="0">
                <a:solidFill>
                  <a:schemeClr val="tx1"/>
                </a:solidFill>
                <a:effectLst/>
                <a:latin typeface="Calibri" panose="020F0502020204030204" pitchFamily="34" charset="0"/>
                <a:cs typeface="Calibri" panose="020F0502020204030204" pitchFamily="34" charset="0"/>
              </a:rPr>
              <a:t>E</a:t>
            </a:r>
            <a:r>
              <a:rPr lang="en-US" sz="2400" i="0" dirty="0">
                <a:solidFill>
                  <a:schemeClr val="tx1"/>
                </a:solidFill>
                <a:effectLst/>
                <a:latin typeface="Calibri" panose="020F0502020204030204" pitchFamily="34" charset="0"/>
                <a:cs typeface="Calibri" panose="020F0502020204030204" pitchFamily="34" charset="0"/>
              </a:rPr>
              <a:t> )</a:t>
            </a:r>
          </a:p>
          <a:p>
            <a:pPr marL="342900" indent="-342900" algn="just">
              <a:lnSpc>
                <a:spcPct val="110000"/>
              </a:lnSpc>
              <a:buFont typeface="+mj-lt"/>
              <a:buAutoNum type="alphaLcParenR" startAt="2"/>
            </a:pPr>
            <a:r>
              <a:rPr lang="en-US" sz="2400" i="0" dirty="0">
                <a:solidFill>
                  <a:schemeClr val="tx1"/>
                </a:solidFill>
                <a:effectLst/>
                <a:latin typeface="Calibri" panose="020F0502020204030204" pitchFamily="34" charset="0"/>
                <a:cs typeface="Calibri" panose="020F0502020204030204" pitchFamily="34" charset="0"/>
              </a:rPr>
              <a:t>Customer-level indices</a:t>
            </a:r>
          </a:p>
          <a:p>
            <a:pPr marL="685791" lvl="1" indent="-285750" algn="just">
              <a:lnSpc>
                <a:spcPct val="110000"/>
              </a:lnSpc>
            </a:pPr>
            <a:r>
              <a:rPr lang="en-US" sz="2400" i="0" dirty="0">
                <a:solidFill>
                  <a:schemeClr val="tx1"/>
                </a:solidFill>
                <a:effectLst/>
                <a:latin typeface="Calibri" panose="020F0502020204030204" pitchFamily="34" charset="0"/>
                <a:cs typeface="Calibri" panose="020F0502020204030204" pitchFamily="34" charset="0"/>
              </a:rPr>
              <a:t>Frequency (CAIFI, </a:t>
            </a:r>
            <a:r>
              <a:rPr lang="en-US" sz="2400" i="0" dirty="0" err="1">
                <a:solidFill>
                  <a:schemeClr val="tx1"/>
                </a:solidFill>
                <a:effectLst/>
                <a:latin typeface="Calibri" panose="020F0502020204030204" pitchFamily="34" charset="0"/>
                <a:cs typeface="Calibri" panose="020F0502020204030204" pitchFamily="34" charset="0"/>
              </a:rPr>
              <a:t>CEMI</a:t>
            </a:r>
            <a:r>
              <a:rPr lang="en-US" sz="2400" i="0" baseline="-25000" dirty="0" err="1">
                <a:solidFill>
                  <a:schemeClr val="tx1"/>
                </a:solidFill>
                <a:effectLst/>
                <a:latin typeface="Calibri" panose="020F0502020204030204" pitchFamily="34" charset="0"/>
                <a:cs typeface="Calibri" panose="020F0502020204030204" pitchFamily="34" charset="0"/>
              </a:rPr>
              <a:t>n</a:t>
            </a:r>
            <a:r>
              <a:rPr lang="en-US" sz="2400" i="0" dirty="0">
                <a:solidFill>
                  <a:schemeClr val="tx1"/>
                </a:solidFill>
                <a:effectLst/>
                <a:latin typeface="Calibri" panose="020F0502020204030204" pitchFamily="34" charset="0"/>
                <a:cs typeface="Calibri" panose="020F0502020204030204" pitchFamily="34" charset="0"/>
              </a:rPr>
              <a:t>, </a:t>
            </a:r>
            <a:r>
              <a:rPr lang="en-US" sz="2400" i="0" dirty="0" err="1">
                <a:solidFill>
                  <a:schemeClr val="tx1"/>
                </a:solidFill>
                <a:effectLst/>
                <a:latin typeface="Calibri" panose="020F0502020204030204" pitchFamily="34" charset="0"/>
                <a:cs typeface="Calibri" panose="020F0502020204030204" pitchFamily="34" charset="0"/>
              </a:rPr>
              <a:t>CEMSMI</a:t>
            </a:r>
            <a:r>
              <a:rPr lang="en-US" sz="2400" i="0" baseline="-25000" dirty="0" err="1">
                <a:solidFill>
                  <a:schemeClr val="tx1"/>
                </a:solidFill>
                <a:effectLst/>
                <a:latin typeface="Calibri" panose="020F0502020204030204" pitchFamily="34" charset="0"/>
                <a:cs typeface="Calibri" panose="020F0502020204030204" pitchFamily="34" charset="0"/>
              </a:rPr>
              <a:t>n</a:t>
            </a:r>
            <a:r>
              <a:rPr lang="en-US" sz="2400" i="0" baseline="-25000" dirty="0">
                <a:solidFill>
                  <a:schemeClr val="tx1"/>
                </a:solidFill>
                <a:effectLst/>
                <a:latin typeface="Calibri" panose="020F0502020204030204" pitchFamily="34" charset="0"/>
                <a:cs typeface="Calibri" panose="020F0502020204030204" pitchFamily="34" charset="0"/>
              </a:rPr>
              <a:t> </a:t>
            </a:r>
            <a:r>
              <a:rPr lang="en-US" sz="2400" i="0" dirty="0">
                <a:solidFill>
                  <a:schemeClr val="tx1"/>
                </a:solidFill>
                <a:effectLst/>
                <a:latin typeface="Calibri" panose="020F0502020204030204" pitchFamily="34" charset="0"/>
                <a:cs typeface="Calibri" panose="020F0502020204030204" pitchFamily="34" charset="0"/>
              </a:rPr>
              <a:t>)</a:t>
            </a:r>
          </a:p>
          <a:p>
            <a:pPr marL="685791" lvl="1" indent="-285750" algn="just">
              <a:lnSpc>
                <a:spcPct val="110000"/>
              </a:lnSpc>
            </a:pPr>
            <a:r>
              <a:rPr lang="en-US" sz="2400" i="0" dirty="0">
                <a:solidFill>
                  <a:schemeClr val="tx1"/>
                </a:solidFill>
                <a:effectLst/>
                <a:latin typeface="Calibri" panose="020F0502020204030204" pitchFamily="34" charset="0"/>
                <a:cs typeface="Calibri" panose="020F0502020204030204" pitchFamily="34" charset="0"/>
              </a:rPr>
              <a:t>Duration (CTAIDI)</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4" name="Footer Placeholder 4">
            <a:extLst>
              <a:ext uri="{FF2B5EF4-FFF2-40B4-BE49-F238E27FC236}">
                <a16:creationId xmlns:a16="http://schemas.microsoft.com/office/drawing/2014/main" id="{1B10279D-017F-EDFB-FAAE-BC5AF3F3494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2580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 Reliability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5878"/>
            <a:ext cx="8229600" cy="33822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The indices can be classified based on sustained or momentary outages. They can also be classified based on duration and frequency indices. Ultimately, most of these are measures of availability of the system under study or investigation. Unfortunately, there is no one measure that can describe the reliability of the distribution system completely because of its complex nature.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4" name="Footer Placeholder 4">
            <a:extLst>
              <a:ext uri="{FF2B5EF4-FFF2-40B4-BE49-F238E27FC236}">
                <a16:creationId xmlns:a16="http://schemas.microsoft.com/office/drawing/2014/main" id="{1B10279D-017F-EDFB-FAAE-BC5AF3F3494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2961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3.1 Basic Parameters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11530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nSpc>
                <a:spcPct val="120000"/>
              </a:lnSpc>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parameters specify the data needed to calculate the indices for the reporting period:</a:t>
            </a:r>
            <a:endParaRPr lang="en-US" sz="24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24</a:t>
            </a:fld>
            <a:endParaRPr lang="en-US"/>
          </a:p>
        </p:txBody>
      </p:sp>
      <mc:AlternateContent xmlns:mc="http://schemas.openxmlformats.org/markup-compatibility/2006">
        <mc:Choice xmlns:a14="http://schemas.microsoft.com/office/drawing/2010/main" Requires="a14">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4147021417"/>
                  </p:ext>
                </p:extLst>
              </p:nvPr>
            </p:nvGraphicFramePr>
            <p:xfrm>
              <a:off x="457200" y="1890802"/>
              <a:ext cx="7875639" cy="393192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0">
                    <a:tc>
                      <a:txBody>
                        <a:bodyPr/>
                        <a:lstStyle/>
                        <a:p>
                          <a:pPr algn="l"/>
                          <a14:m>
                            <m:oMath xmlns:m="http://schemas.openxmlformats.org/officeDocument/2006/math">
                              <m:r>
                                <a:rPr lang="en-US" sz="2400" kern="1200" smtClean="0">
                                  <a:solidFill>
                                    <a:schemeClr val="tx1"/>
                                  </a:solidFill>
                                  <a:effectLst/>
                                  <a:latin typeface="Cambria Math" panose="02040503050406030204" pitchFamily="18" charset="0"/>
                                </a:rPr>
                                <m:t>𝑖</m:t>
                              </m:r>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An interruption event</a:t>
                          </a:r>
                        </a:p>
                      </a:txBody>
                      <a:tcPr/>
                    </a:tc>
                    <a:extLst>
                      <a:ext uri="{0D108BD9-81ED-4DB2-BD59-A6C34878D82A}">
                        <a16:rowId xmlns:a16="http://schemas.microsoft.com/office/drawing/2014/main" val="2698975900"/>
                      </a:ext>
                    </a:extLst>
                  </a:tr>
                  <a:tr h="0">
                    <a:tc>
                      <a:txBody>
                        <a:bodyPr/>
                        <a:lstStyle/>
                        <a:p>
                          <a:pPr algn="l"/>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𝑟</m:t>
                                  </m:r>
                                </m:e>
                                <m:sub>
                                  <m:r>
                                    <a:rPr lang="en-US" sz="2400" kern="1200">
                                      <a:solidFill>
                                        <a:schemeClr val="tx1"/>
                                      </a:solidFill>
                                      <a:effectLst/>
                                      <a:latin typeface="Cambria Math" panose="02040503050406030204" pitchFamily="18" charset="0"/>
                                    </a:rPr>
                                    <m:t>𝑖</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Restoration time for each interruption event</a:t>
                          </a:r>
                        </a:p>
                      </a:txBody>
                      <a:tcPr/>
                    </a:tc>
                    <a:extLst>
                      <a:ext uri="{0D108BD9-81ED-4DB2-BD59-A6C34878D82A}">
                        <a16:rowId xmlns:a16="http://schemas.microsoft.com/office/drawing/2014/main" val="2093047047"/>
                      </a:ext>
                    </a:extLst>
                  </a:tr>
                  <a:tr h="0">
                    <a:tc>
                      <a:txBody>
                        <a:bodyPr/>
                        <a:lstStyle/>
                        <a:p>
                          <a:pPr algn="l"/>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b="1" kern="1200">
                                      <a:solidFill>
                                        <a:schemeClr val="tx1"/>
                                      </a:solidFill>
                                      <a:effectLst/>
                                      <a:latin typeface="Cambria Math" panose="02040503050406030204" pitchFamily="18" charset="0"/>
                                    </a:rPr>
                                    <m:t>𝑰</m:t>
                                  </m:r>
                                </m:e>
                                <m:sub>
                                  <m:r>
                                    <a:rPr lang="en-US" sz="2400" kern="1200">
                                      <a:solidFill>
                                        <a:schemeClr val="tx1"/>
                                      </a:solidFill>
                                      <a:effectLst/>
                                      <a:latin typeface="Cambria Math" panose="02040503050406030204" pitchFamily="18" charset="0"/>
                                    </a:rPr>
                                    <m:t>𝑆</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sustained interruption events</a:t>
                          </a:r>
                        </a:p>
                      </a:txBody>
                      <a:tcPr/>
                    </a:tc>
                    <a:extLst>
                      <a:ext uri="{0D108BD9-81ED-4DB2-BD59-A6C34878D82A}">
                        <a16:rowId xmlns:a16="http://schemas.microsoft.com/office/drawing/2014/main" val="2028797638"/>
                      </a:ext>
                    </a:extLst>
                  </a:tr>
                  <a:tr h="0">
                    <a:tc>
                      <a:txBody>
                        <a:bodyPr/>
                        <a:lstStyle/>
                        <a:p>
                          <a:r>
                            <a:rPr lang="en-US" sz="2400" kern="1200" dirty="0">
                              <a:solidFill>
                                <a:schemeClr val="tx1"/>
                              </a:solidFill>
                              <a:effectLst/>
                            </a:rPr>
                            <a:t>K</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Number of interruptions experienced by an individual customer</a:t>
                          </a:r>
                        </a:p>
                      </a:txBody>
                      <a:tcPr/>
                    </a:tc>
                    <a:extLst>
                      <a:ext uri="{0D108BD9-81ED-4DB2-BD59-A6C34878D82A}">
                        <a16:rowId xmlns:a16="http://schemas.microsoft.com/office/drawing/2014/main" val="819692103"/>
                      </a:ext>
                    </a:extLst>
                  </a:tr>
                  <a:tr h="0">
                    <a:tc>
                      <a:txBody>
                        <a:bodyPr/>
                        <a:lstStyle/>
                        <a:p>
                          <a:r>
                            <a:rPr lang="en-US" sz="2400" kern="1200" dirty="0">
                              <a:solidFill>
                                <a:schemeClr val="tx1"/>
                              </a:solidFill>
                              <a:effectLst/>
                            </a:rPr>
                            <a:t>CI</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Customers interrupted</a:t>
                          </a:r>
                        </a:p>
                      </a:txBody>
                      <a:tcPr/>
                    </a:tc>
                    <a:extLst>
                      <a:ext uri="{0D108BD9-81ED-4DB2-BD59-A6C34878D82A}">
                        <a16:rowId xmlns:a16="http://schemas.microsoft.com/office/drawing/2014/main" val="4071906545"/>
                      </a:ext>
                    </a:extLst>
                  </a:tr>
                  <a:tr h="0">
                    <a:tc>
                      <a:txBody>
                        <a:bodyPr/>
                        <a:lstStyle/>
                        <a:p>
                          <a:r>
                            <a:rPr lang="en-US" sz="2400" kern="1200" dirty="0">
                              <a:solidFill>
                                <a:schemeClr val="tx1"/>
                              </a:solidFill>
                              <a:effectLst/>
                            </a:rPr>
                            <a:t>CMI</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Customer minutes interrupted</a:t>
                          </a:r>
                        </a:p>
                      </a:txBody>
                      <a:tcPr/>
                    </a:tc>
                    <a:extLst>
                      <a:ext uri="{0D108BD9-81ED-4DB2-BD59-A6C34878D82A}">
                        <a16:rowId xmlns:a16="http://schemas.microsoft.com/office/drawing/2014/main" val="646597096"/>
                      </a:ext>
                    </a:extLst>
                  </a:tr>
                  <a:tr h="0">
                    <a:tc>
                      <a:txBody>
                        <a:bodyPr/>
                        <a:lstStyle/>
                        <a:p>
                          <a14:m>
                            <m:oMath xmlns:m="http://schemas.openxmlformats.org/officeDocument/2006/math">
                              <m:r>
                                <m:rPr>
                                  <m:sty m:val="p"/>
                                </m:rPr>
                                <a:rPr lang="en-US" sz="2400" kern="1200" smtClean="0">
                                  <a:solidFill>
                                    <a:schemeClr val="tx1"/>
                                  </a:solidFill>
                                  <a:effectLst/>
                                  <a:latin typeface="Cambria Math" panose="02040503050406030204" pitchFamily="18" charset="0"/>
                                </a:rPr>
                                <m:t>CN</m:t>
                              </m:r>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distinct customers who have experienced a sustained interruption</a:t>
                          </a:r>
                        </a:p>
                      </a:txBody>
                      <a:tcPr/>
                    </a:tc>
                    <a:extLst>
                      <a:ext uri="{0D108BD9-81ED-4DB2-BD59-A6C34878D82A}">
                        <a16:rowId xmlns:a16="http://schemas.microsoft.com/office/drawing/2014/main" val="1640482190"/>
                      </a:ext>
                    </a:extLst>
                  </a:tr>
                </a:tbl>
              </a:graphicData>
            </a:graphic>
          </p:graphicFrame>
        </mc:Choice>
        <mc:Fallback>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4147021417"/>
                  </p:ext>
                </p:extLst>
              </p:nvPr>
            </p:nvGraphicFramePr>
            <p:xfrm>
              <a:off x="457200" y="1890802"/>
              <a:ext cx="7875639" cy="393192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457200">
                    <a:tc>
                      <a:txBody>
                        <a:bodyPr/>
                        <a:lstStyle/>
                        <a:p>
                          <a:endParaRPr lang="en-US"/>
                        </a:p>
                      </a:txBody>
                      <a:tcPr>
                        <a:blipFill>
                          <a:blip r:embed="rId2"/>
                          <a:stretch>
                            <a:fillRect t="-10667" r="-621788" b="-790667"/>
                          </a:stretch>
                        </a:blipFill>
                      </a:tcPr>
                    </a:tc>
                    <a:tc>
                      <a:txBody>
                        <a:bodyPr/>
                        <a:lstStyle/>
                        <a:p>
                          <a:r>
                            <a:rPr lang="en-US" sz="2400" dirty="0">
                              <a:latin typeface="Calibri" panose="020F0502020204030204" pitchFamily="34" charset="0"/>
                              <a:cs typeface="Calibri" panose="020F0502020204030204" pitchFamily="34" charset="0"/>
                            </a:rPr>
                            <a:t>An interruption event</a:t>
                          </a:r>
                        </a:p>
                      </a:txBody>
                      <a:tcPr/>
                    </a:tc>
                    <a:extLst>
                      <a:ext uri="{0D108BD9-81ED-4DB2-BD59-A6C34878D82A}">
                        <a16:rowId xmlns:a16="http://schemas.microsoft.com/office/drawing/2014/main" val="2698975900"/>
                      </a:ext>
                    </a:extLst>
                  </a:tr>
                  <a:tr h="457200">
                    <a:tc>
                      <a:txBody>
                        <a:bodyPr/>
                        <a:lstStyle/>
                        <a:p>
                          <a:endParaRPr lang="en-US"/>
                        </a:p>
                      </a:txBody>
                      <a:tcPr>
                        <a:blipFill>
                          <a:blip r:embed="rId2"/>
                          <a:stretch>
                            <a:fillRect t="-110667" r="-621788" b="-690667"/>
                          </a:stretch>
                        </a:blipFill>
                      </a:tcPr>
                    </a:tc>
                    <a:tc>
                      <a:txBody>
                        <a:bodyPr/>
                        <a:lstStyle/>
                        <a:p>
                          <a:r>
                            <a:rPr lang="en-US" sz="2400" dirty="0">
                              <a:latin typeface="Calibri" panose="020F0502020204030204" pitchFamily="34" charset="0"/>
                              <a:cs typeface="Calibri" panose="020F0502020204030204" pitchFamily="34" charset="0"/>
                            </a:rPr>
                            <a:t>Restoration time for each interruption event</a:t>
                          </a:r>
                        </a:p>
                      </a:txBody>
                      <a:tcPr/>
                    </a:tc>
                    <a:extLst>
                      <a:ext uri="{0D108BD9-81ED-4DB2-BD59-A6C34878D82A}">
                        <a16:rowId xmlns:a16="http://schemas.microsoft.com/office/drawing/2014/main" val="2093047047"/>
                      </a:ext>
                    </a:extLst>
                  </a:tr>
                  <a:tr h="457200">
                    <a:tc>
                      <a:txBody>
                        <a:bodyPr/>
                        <a:lstStyle/>
                        <a:p>
                          <a:endParaRPr lang="en-US"/>
                        </a:p>
                      </a:txBody>
                      <a:tcPr>
                        <a:blipFill>
                          <a:blip r:embed="rId2"/>
                          <a:stretch>
                            <a:fillRect t="-210667" r="-621788" b="-590667"/>
                          </a:stretch>
                        </a:blipFill>
                      </a:tcPr>
                    </a:tc>
                    <a:tc>
                      <a:txBody>
                        <a:bodyPr/>
                        <a:lstStyle/>
                        <a:p>
                          <a:r>
                            <a:rPr lang="en-US" sz="2400" dirty="0">
                              <a:latin typeface="Calibri" panose="020F0502020204030204" pitchFamily="34" charset="0"/>
                              <a:cs typeface="Calibri" panose="020F0502020204030204" pitchFamily="34" charset="0"/>
                            </a:rPr>
                            <a:t>Total number of sustained interruption events</a:t>
                          </a:r>
                        </a:p>
                      </a:txBody>
                      <a:tcPr/>
                    </a:tc>
                    <a:extLst>
                      <a:ext uri="{0D108BD9-81ED-4DB2-BD59-A6C34878D82A}">
                        <a16:rowId xmlns:a16="http://schemas.microsoft.com/office/drawing/2014/main" val="2028797638"/>
                      </a:ext>
                    </a:extLst>
                  </a:tr>
                  <a:tr h="822960">
                    <a:tc>
                      <a:txBody>
                        <a:bodyPr/>
                        <a:lstStyle/>
                        <a:p>
                          <a:r>
                            <a:rPr lang="en-US" sz="2400" kern="1200" dirty="0">
                              <a:solidFill>
                                <a:schemeClr val="tx1"/>
                              </a:solidFill>
                              <a:effectLst/>
                            </a:rPr>
                            <a:t>K</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Number of interruptions experienced by an individual customer</a:t>
                          </a:r>
                        </a:p>
                      </a:txBody>
                      <a:tcPr/>
                    </a:tc>
                    <a:extLst>
                      <a:ext uri="{0D108BD9-81ED-4DB2-BD59-A6C34878D82A}">
                        <a16:rowId xmlns:a16="http://schemas.microsoft.com/office/drawing/2014/main" val="819692103"/>
                      </a:ext>
                    </a:extLst>
                  </a:tr>
                  <a:tr h="457200">
                    <a:tc>
                      <a:txBody>
                        <a:bodyPr/>
                        <a:lstStyle/>
                        <a:p>
                          <a:r>
                            <a:rPr lang="en-US" sz="2400" kern="1200" dirty="0">
                              <a:solidFill>
                                <a:schemeClr val="tx1"/>
                              </a:solidFill>
                              <a:effectLst/>
                            </a:rPr>
                            <a:t>CI</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Customers interrupted</a:t>
                          </a:r>
                        </a:p>
                      </a:txBody>
                      <a:tcPr/>
                    </a:tc>
                    <a:extLst>
                      <a:ext uri="{0D108BD9-81ED-4DB2-BD59-A6C34878D82A}">
                        <a16:rowId xmlns:a16="http://schemas.microsoft.com/office/drawing/2014/main" val="4071906545"/>
                      </a:ext>
                    </a:extLst>
                  </a:tr>
                  <a:tr h="457200">
                    <a:tc>
                      <a:txBody>
                        <a:bodyPr/>
                        <a:lstStyle/>
                        <a:p>
                          <a:r>
                            <a:rPr lang="en-US" sz="2400" kern="1200" dirty="0">
                              <a:solidFill>
                                <a:schemeClr val="tx1"/>
                              </a:solidFill>
                              <a:effectLst/>
                            </a:rPr>
                            <a:t>CMI</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Customer minutes interrupted</a:t>
                          </a:r>
                        </a:p>
                      </a:txBody>
                      <a:tcPr/>
                    </a:tc>
                    <a:extLst>
                      <a:ext uri="{0D108BD9-81ED-4DB2-BD59-A6C34878D82A}">
                        <a16:rowId xmlns:a16="http://schemas.microsoft.com/office/drawing/2014/main" val="646597096"/>
                      </a:ext>
                    </a:extLst>
                  </a:tr>
                  <a:tr h="822960">
                    <a:tc>
                      <a:txBody>
                        <a:bodyPr/>
                        <a:lstStyle/>
                        <a:p>
                          <a:endParaRPr lang="en-US"/>
                        </a:p>
                      </a:txBody>
                      <a:tcPr>
                        <a:blipFill>
                          <a:blip r:embed="rId2"/>
                          <a:stretch>
                            <a:fillRect t="-384444" r="-621788" b="-16296"/>
                          </a:stretch>
                        </a:blipFill>
                      </a:tcPr>
                    </a:tc>
                    <a:tc>
                      <a:txBody>
                        <a:bodyPr/>
                        <a:lstStyle/>
                        <a:p>
                          <a:r>
                            <a:rPr lang="en-US" sz="2400" dirty="0">
                              <a:latin typeface="Calibri" panose="020F0502020204030204" pitchFamily="34" charset="0"/>
                              <a:cs typeface="Calibri" panose="020F0502020204030204" pitchFamily="34" charset="0"/>
                            </a:rPr>
                            <a:t>Total number of distinct customers who have experienced a sustained interruption</a:t>
                          </a:r>
                        </a:p>
                      </a:txBody>
                      <a:tcPr/>
                    </a:tc>
                    <a:extLst>
                      <a:ext uri="{0D108BD9-81ED-4DB2-BD59-A6C34878D82A}">
                        <a16:rowId xmlns:a16="http://schemas.microsoft.com/office/drawing/2014/main" val="1640482190"/>
                      </a:ext>
                    </a:extLst>
                  </a:tr>
                </a:tbl>
              </a:graphicData>
            </a:graphic>
          </p:graphicFrame>
        </mc:Fallback>
      </mc:AlternateContent>
      <p:sp>
        <p:nvSpPr>
          <p:cNvPr id="6" name="Footer Placeholder 4">
            <a:extLst>
              <a:ext uri="{FF2B5EF4-FFF2-40B4-BE49-F238E27FC236}">
                <a16:creationId xmlns:a16="http://schemas.microsoft.com/office/drawing/2014/main" id="{86BA5AC4-068E-B51F-0E1C-AE237D234FC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2244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3.1 Basic Parameters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25</a:t>
            </a:fld>
            <a:endParaRPr lang="en-US"/>
          </a:p>
        </p:txBody>
      </p:sp>
      <mc:AlternateContent xmlns:mc="http://schemas.openxmlformats.org/markup-compatibility/2006">
        <mc:Choice xmlns:a14="http://schemas.microsoft.com/office/drawing/2010/main" Requires="a14">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1689560027"/>
                  </p:ext>
                </p:extLst>
              </p:nvPr>
            </p:nvGraphicFramePr>
            <p:xfrm>
              <a:off x="457200" y="1066668"/>
              <a:ext cx="7875639" cy="246888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CN</m:t>
                                  </m:r>
                                </m:e>
                                <m:sub>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𝑘</m:t>
                                  </m:r>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𝑛</m:t>
                                  </m:r>
                                  <m:r>
                                    <a:rPr lang="en-US" sz="2400" kern="1200">
                                      <a:solidFill>
                                        <a:schemeClr val="tx1"/>
                                      </a:solidFill>
                                      <a:effectLst/>
                                      <a:latin typeface="Cambria Math" panose="02040503050406030204" pitchFamily="18" charset="0"/>
                                    </a:rPr>
                                    <m:t>)</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customers who experienced n or more sustained Interruptions</a:t>
                          </a:r>
                        </a:p>
                      </a:txBody>
                      <a:tcPr/>
                    </a:tc>
                    <a:extLst>
                      <a:ext uri="{0D108BD9-81ED-4DB2-BD59-A6C34878D82A}">
                        <a16:rowId xmlns:a16="http://schemas.microsoft.com/office/drawing/2014/main" val="2227267880"/>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CN</m:t>
                                  </m:r>
                                </m:e>
                                <m:sub>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𝑡</m:t>
                                  </m:r>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𝑆</m:t>
                                  </m:r>
                                  <m:r>
                                    <a:rPr lang="en-US" sz="2400" kern="1200">
                                      <a:solidFill>
                                        <a:schemeClr val="tx1"/>
                                      </a:solidFill>
                                      <a:effectLst/>
                                      <a:latin typeface="Cambria Math" panose="02040503050406030204" pitchFamily="18" charset="0"/>
                                    </a:rPr>
                                    <m:t>)</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customers who have experienced a sustained interruption of more than S hours</a:t>
                          </a:r>
                        </a:p>
                      </a:txBody>
                      <a:tcPr/>
                    </a:tc>
                    <a:extLst>
                      <a:ext uri="{0D108BD9-81ED-4DB2-BD59-A6C34878D82A}">
                        <a16:rowId xmlns:a16="http://schemas.microsoft.com/office/drawing/2014/main" val="4174971750"/>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CN</m:t>
                                  </m:r>
                                </m:e>
                                <m:sub>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𝑡</m:t>
                                  </m:r>
                                  <m:r>
                                    <a:rPr lang="en-US" sz="2400" kern="120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𝑇</m:t>
                                  </m:r>
                                  <m:r>
                                    <a:rPr lang="en-US" sz="2400" kern="1200">
                                      <a:solidFill>
                                        <a:schemeClr val="tx1"/>
                                      </a:solidFill>
                                      <a:effectLst/>
                                      <a:latin typeface="Cambria Math" panose="02040503050406030204" pitchFamily="18" charset="0"/>
                                    </a:rPr>
                                    <m:t>)</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customers who have experienced more than T hours of sustained interruptions</a:t>
                          </a:r>
                        </a:p>
                      </a:txBody>
                      <a:tcPr/>
                    </a:tc>
                    <a:extLst>
                      <a:ext uri="{0D108BD9-81ED-4DB2-BD59-A6C34878D82A}">
                        <a16:rowId xmlns:a16="http://schemas.microsoft.com/office/drawing/2014/main" val="2539276227"/>
                      </a:ext>
                    </a:extLst>
                  </a:tr>
                </a:tbl>
              </a:graphicData>
            </a:graphic>
          </p:graphicFrame>
        </mc:Choice>
        <mc:Fallback>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1689560027"/>
                  </p:ext>
                </p:extLst>
              </p:nvPr>
            </p:nvGraphicFramePr>
            <p:xfrm>
              <a:off x="457200" y="1066668"/>
              <a:ext cx="7875639" cy="246888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822960">
                    <a:tc>
                      <a:txBody>
                        <a:bodyPr/>
                        <a:lstStyle/>
                        <a:p>
                          <a:endParaRPr lang="en-US"/>
                        </a:p>
                      </a:txBody>
                      <a:tcPr>
                        <a:blipFill>
                          <a:blip r:embed="rId2"/>
                          <a:stretch>
                            <a:fillRect t="-5185" r="-621788" b="-217778"/>
                          </a:stretch>
                        </a:blipFill>
                      </a:tcPr>
                    </a:tc>
                    <a:tc>
                      <a:txBody>
                        <a:bodyPr/>
                        <a:lstStyle/>
                        <a:p>
                          <a:r>
                            <a:rPr lang="en-US" sz="2400" dirty="0">
                              <a:latin typeface="Calibri" panose="020F0502020204030204" pitchFamily="34" charset="0"/>
                              <a:cs typeface="Calibri" panose="020F0502020204030204" pitchFamily="34" charset="0"/>
                            </a:rPr>
                            <a:t>Total number of customers who experienced n or more sustained Interruptions</a:t>
                          </a:r>
                        </a:p>
                      </a:txBody>
                      <a:tcPr/>
                    </a:tc>
                    <a:extLst>
                      <a:ext uri="{0D108BD9-81ED-4DB2-BD59-A6C34878D82A}">
                        <a16:rowId xmlns:a16="http://schemas.microsoft.com/office/drawing/2014/main" val="2227267880"/>
                      </a:ext>
                    </a:extLst>
                  </a:tr>
                  <a:tr h="822960">
                    <a:tc>
                      <a:txBody>
                        <a:bodyPr/>
                        <a:lstStyle/>
                        <a:p>
                          <a:endParaRPr lang="en-US"/>
                        </a:p>
                      </a:txBody>
                      <a:tcPr>
                        <a:blipFill>
                          <a:blip r:embed="rId2"/>
                          <a:stretch>
                            <a:fillRect t="-104412" r="-621788" b="-116176"/>
                          </a:stretch>
                        </a:blipFill>
                      </a:tcPr>
                    </a:tc>
                    <a:tc>
                      <a:txBody>
                        <a:bodyPr/>
                        <a:lstStyle/>
                        <a:p>
                          <a:r>
                            <a:rPr lang="en-US" sz="2400" dirty="0">
                              <a:latin typeface="Calibri" panose="020F0502020204030204" pitchFamily="34" charset="0"/>
                              <a:cs typeface="Calibri" panose="020F0502020204030204" pitchFamily="34" charset="0"/>
                            </a:rPr>
                            <a:t>Total number of customers who have experienced a sustained interruption of more than S hours</a:t>
                          </a:r>
                        </a:p>
                      </a:txBody>
                      <a:tcPr/>
                    </a:tc>
                    <a:extLst>
                      <a:ext uri="{0D108BD9-81ED-4DB2-BD59-A6C34878D82A}">
                        <a16:rowId xmlns:a16="http://schemas.microsoft.com/office/drawing/2014/main" val="4174971750"/>
                      </a:ext>
                    </a:extLst>
                  </a:tr>
                  <a:tr h="822960">
                    <a:tc>
                      <a:txBody>
                        <a:bodyPr/>
                        <a:lstStyle/>
                        <a:p>
                          <a:endParaRPr lang="en-US"/>
                        </a:p>
                      </a:txBody>
                      <a:tcPr>
                        <a:blipFill>
                          <a:blip r:embed="rId2"/>
                          <a:stretch>
                            <a:fillRect t="-205926" r="-621788" b="-17037"/>
                          </a:stretch>
                        </a:blipFill>
                      </a:tcPr>
                    </a:tc>
                    <a:tc>
                      <a:txBody>
                        <a:bodyPr/>
                        <a:lstStyle/>
                        <a:p>
                          <a:r>
                            <a:rPr lang="en-US" sz="2400" dirty="0">
                              <a:latin typeface="Calibri" panose="020F0502020204030204" pitchFamily="34" charset="0"/>
                              <a:cs typeface="Calibri" panose="020F0502020204030204" pitchFamily="34" charset="0"/>
                            </a:rPr>
                            <a:t>Total number of customers who have experienced more than T hours of sustained interruptions</a:t>
                          </a:r>
                        </a:p>
                      </a:txBody>
                      <a:tcPr/>
                    </a:tc>
                    <a:extLst>
                      <a:ext uri="{0D108BD9-81ED-4DB2-BD59-A6C34878D82A}">
                        <a16:rowId xmlns:a16="http://schemas.microsoft.com/office/drawing/2014/main" val="2539276227"/>
                      </a:ext>
                    </a:extLst>
                  </a:tr>
                </a:tbl>
              </a:graphicData>
            </a:graphic>
          </p:graphicFrame>
        </mc:Fallback>
      </mc:AlternateContent>
      <p:sp>
        <p:nvSpPr>
          <p:cNvPr id="6" name="Footer Placeholder 4">
            <a:extLst>
              <a:ext uri="{FF2B5EF4-FFF2-40B4-BE49-F238E27FC236}">
                <a16:creationId xmlns:a16="http://schemas.microsoft.com/office/drawing/2014/main" id="{86BA5AC4-068E-B51F-0E1C-AE237D234FC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FA7182F5-0020-4DF0-9A4A-0EF2E2335361}"/>
                  </a:ext>
                </a:extLst>
              </p:cNvPr>
              <p:cNvGraphicFramePr>
                <a:graphicFrameLocks noGrp="1"/>
              </p:cNvGraphicFramePr>
              <p:nvPr>
                <p:extLst>
                  <p:ext uri="{D42A27DB-BD31-4B8C-83A1-F6EECF244321}">
                    <p14:modId xmlns:p14="http://schemas.microsoft.com/office/powerpoint/2010/main" val="1594565239"/>
                  </p:ext>
                </p:extLst>
              </p:nvPr>
            </p:nvGraphicFramePr>
            <p:xfrm>
              <a:off x="457200" y="3535548"/>
              <a:ext cx="7875639" cy="822960"/>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2477642676"/>
                        </a:ext>
                      </a:extLst>
                    </a:gridCol>
                    <a:gridCol w="6785166">
                      <a:extLst>
                        <a:ext uri="{9D8B030D-6E8A-4147-A177-3AD203B41FA5}">
                          <a16:colId xmlns:a16="http://schemas.microsoft.com/office/drawing/2014/main" val="4154797404"/>
                        </a:ext>
                      </a:extLst>
                    </a:gridCol>
                  </a:tblGrid>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𝑁</m:t>
                                  </m:r>
                                </m:e>
                                <m:sub>
                                  <m:r>
                                    <a:rPr lang="en-US" sz="2400" kern="1200">
                                      <a:solidFill>
                                        <a:schemeClr val="tx1"/>
                                      </a:solidFill>
                                      <a:effectLst/>
                                      <a:latin typeface="Cambria Math" panose="02040503050406030204" pitchFamily="18" charset="0"/>
                                    </a:rPr>
                                    <m:t>𝑚𝑖</m:t>
                                  </m:r>
                                </m:sub>
                              </m:sSub>
                            </m:oMath>
                          </a14:m>
                          <a:r>
                            <a:rPr lang="en-US" sz="2400" dirty="0"/>
                            <a:t> </a:t>
                          </a:r>
                          <a:endParaRPr lang="en-US" sz="2400" dirty="0">
                            <a:latin typeface="+mn-lt"/>
                          </a:endParaRPr>
                        </a:p>
                      </a:txBody>
                      <a:tcPr/>
                    </a:tc>
                    <a:tc>
                      <a:txBody>
                        <a:bodyPr/>
                        <a:lstStyle/>
                        <a:p>
                          <a:r>
                            <a:rPr lang="en-US" sz="2400" b="0" dirty="0">
                              <a:latin typeface="Calibri" panose="020F0502020204030204" pitchFamily="34" charset="0"/>
                              <a:cs typeface="Calibri" panose="020F0502020204030204" pitchFamily="34" charset="0"/>
                            </a:rPr>
                            <a:t>Number of interrupted customers for each momentary interruption event</a:t>
                          </a:r>
                        </a:p>
                      </a:txBody>
                      <a:tcPr/>
                    </a:tc>
                    <a:extLst>
                      <a:ext uri="{0D108BD9-81ED-4DB2-BD59-A6C34878D82A}">
                        <a16:rowId xmlns:a16="http://schemas.microsoft.com/office/drawing/2014/main" val="3311810554"/>
                      </a:ext>
                    </a:extLst>
                  </a:tr>
                </a:tbl>
              </a:graphicData>
            </a:graphic>
          </p:graphicFrame>
        </mc:Choice>
        <mc:Fallback>
          <p:graphicFrame>
            <p:nvGraphicFramePr>
              <p:cNvPr id="8" name="Table 7">
                <a:extLst>
                  <a:ext uri="{FF2B5EF4-FFF2-40B4-BE49-F238E27FC236}">
                    <a16:creationId xmlns:a16="http://schemas.microsoft.com/office/drawing/2014/main" id="{FA7182F5-0020-4DF0-9A4A-0EF2E2335361}"/>
                  </a:ext>
                </a:extLst>
              </p:cNvPr>
              <p:cNvGraphicFramePr>
                <a:graphicFrameLocks noGrp="1"/>
              </p:cNvGraphicFramePr>
              <p:nvPr>
                <p:extLst>
                  <p:ext uri="{D42A27DB-BD31-4B8C-83A1-F6EECF244321}">
                    <p14:modId xmlns:p14="http://schemas.microsoft.com/office/powerpoint/2010/main" val="1594565239"/>
                  </p:ext>
                </p:extLst>
              </p:nvPr>
            </p:nvGraphicFramePr>
            <p:xfrm>
              <a:off x="457200" y="3535548"/>
              <a:ext cx="7875639" cy="822960"/>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2477642676"/>
                        </a:ext>
                      </a:extLst>
                    </a:gridCol>
                    <a:gridCol w="6785166">
                      <a:extLst>
                        <a:ext uri="{9D8B030D-6E8A-4147-A177-3AD203B41FA5}">
                          <a16:colId xmlns:a16="http://schemas.microsoft.com/office/drawing/2014/main" val="4154797404"/>
                        </a:ext>
                      </a:extLst>
                    </a:gridCol>
                  </a:tblGrid>
                  <a:tr h="822960">
                    <a:tc>
                      <a:txBody>
                        <a:bodyPr/>
                        <a:lstStyle/>
                        <a:p>
                          <a:endParaRPr lang="en-US"/>
                        </a:p>
                      </a:txBody>
                      <a:tcPr>
                        <a:blipFill>
                          <a:blip r:embed="rId3"/>
                          <a:stretch>
                            <a:fillRect t="-5147" r="-622346" b="-16912"/>
                          </a:stretch>
                        </a:blipFill>
                      </a:tcPr>
                    </a:tc>
                    <a:tc>
                      <a:txBody>
                        <a:bodyPr/>
                        <a:lstStyle/>
                        <a:p>
                          <a:r>
                            <a:rPr lang="en-US" sz="2400" b="0" dirty="0">
                              <a:latin typeface="Calibri" panose="020F0502020204030204" pitchFamily="34" charset="0"/>
                              <a:cs typeface="Calibri" panose="020F0502020204030204" pitchFamily="34" charset="0"/>
                            </a:rPr>
                            <a:t>Number of interrupted customers for each momentary interruption event</a:t>
                          </a:r>
                        </a:p>
                      </a:txBody>
                      <a:tcPr/>
                    </a:tc>
                    <a:extLst>
                      <a:ext uri="{0D108BD9-81ED-4DB2-BD59-A6C34878D82A}">
                        <a16:rowId xmlns:a16="http://schemas.microsoft.com/office/drawing/2014/main" val="3311810554"/>
                      </a:ext>
                    </a:extLst>
                  </a:tr>
                </a:tbl>
              </a:graphicData>
            </a:graphic>
          </p:graphicFrame>
        </mc:Fallback>
      </mc:AlternateContent>
    </p:spTree>
    <p:extLst>
      <p:ext uri="{BB962C8B-B14F-4D97-AF65-F5344CB8AC3E}">
        <p14:creationId xmlns:p14="http://schemas.microsoft.com/office/powerpoint/2010/main" val="269906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3.1 Basic Parameters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26</a:t>
            </a:fld>
            <a:endParaRPr lang="en-US"/>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A75DEB9A-B41C-EF02-9715-A9AD180F8F47}"/>
                  </a:ext>
                </a:extLst>
              </p:cNvPr>
              <p:cNvGraphicFramePr>
                <a:graphicFrameLocks noGrp="1"/>
              </p:cNvGraphicFramePr>
              <p:nvPr>
                <p:extLst>
                  <p:ext uri="{D42A27DB-BD31-4B8C-83A1-F6EECF244321}">
                    <p14:modId xmlns:p14="http://schemas.microsoft.com/office/powerpoint/2010/main" val="2273179230"/>
                  </p:ext>
                </p:extLst>
              </p:nvPr>
            </p:nvGraphicFramePr>
            <p:xfrm>
              <a:off x="408112" y="3783025"/>
              <a:ext cx="7875639" cy="2207260"/>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1854211350"/>
                        </a:ext>
                      </a:extLst>
                    </a:gridCol>
                    <a:gridCol w="6785166">
                      <a:extLst>
                        <a:ext uri="{9D8B030D-6E8A-4147-A177-3AD203B41FA5}">
                          <a16:colId xmlns:a16="http://schemas.microsoft.com/office/drawing/2014/main" val="1476868441"/>
                        </a:ext>
                      </a:extLst>
                    </a:gridCol>
                  </a:tblGrid>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𝑁</m:t>
                                  </m:r>
                                </m:e>
                                <m:sub>
                                  <m:r>
                                    <a:rPr lang="en-US" sz="2400" kern="1200">
                                      <a:solidFill>
                                        <a:schemeClr val="tx1"/>
                                      </a:solidFill>
                                      <a:effectLst/>
                                      <a:latin typeface="Cambria Math" panose="02040503050406030204" pitchFamily="18" charset="0"/>
                                    </a:rPr>
                                    <m:t>𝑇</m:t>
                                  </m:r>
                                </m:sub>
                              </m:sSub>
                            </m:oMath>
                          </a14:m>
                          <a:r>
                            <a:rPr lang="en-US" sz="2400" dirty="0"/>
                            <a:t> </a:t>
                          </a:r>
                        </a:p>
                      </a:txBody>
                      <a:tcPr/>
                    </a:tc>
                    <a:tc>
                      <a:txBody>
                        <a:bodyPr/>
                        <a:lstStyle/>
                        <a:p>
                          <a:r>
                            <a:rPr lang="en-US" sz="2400" b="0" dirty="0">
                              <a:latin typeface="Calibri" panose="020F0502020204030204" pitchFamily="34" charset="0"/>
                              <a:cs typeface="Calibri" panose="020F0502020204030204" pitchFamily="34" charset="0"/>
                            </a:rPr>
                            <a:t>Total number of customers served for the area</a:t>
                          </a:r>
                        </a:p>
                      </a:txBody>
                      <a:tcPr/>
                    </a:tc>
                    <a:extLst>
                      <a:ext uri="{0D108BD9-81ED-4DB2-BD59-A6C34878D82A}">
                        <a16:rowId xmlns:a16="http://schemas.microsoft.com/office/drawing/2014/main" val="138747522"/>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b="1" kern="1200">
                                      <a:solidFill>
                                        <a:schemeClr val="tx1"/>
                                      </a:solidFill>
                                      <a:effectLst/>
                                      <a:latin typeface="Cambria Math" panose="02040503050406030204" pitchFamily="18" charset="0"/>
                                    </a:rPr>
                                    <m:t>𝑳</m:t>
                                  </m:r>
                                </m:e>
                                <m:sub>
                                  <m:r>
                                    <a:rPr lang="en-US" sz="2400" kern="1200">
                                      <a:solidFill>
                                        <a:schemeClr val="tx1"/>
                                      </a:solidFill>
                                      <a:effectLst/>
                                      <a:latin typeface="Cambria Math" panose="02040503050406030204" pitchFamily="18" charset="0"/>
                                    </a:rPr>
                                    <m:t>𝑖</m:t>
                                  </m:r>
                                </m:sub>
                              </m:sSub>
                            </m:oMath>
                          </a14:m>
                          <a:r>
                            <a:rPr lang="en-US" sz="2400" dirty="0"/>
                            <a:t> </a:t>
                          </a:r>
                        </a:p>
                      </a:txBody>
                      <a:tcPr/>
                    </a:tc>
                    <a:tc>
                      <a:txBody>
                        <a:bodyPr/>
                        <a:lstStyle/>
                        <a:p>
                          <a:r>
                            <a:rPr lang="en-US" sz="2400" dirty="0">
                              <a:latin typeface="Calibri" panose="020F0502020204030204" pitchFamily="34" charset="0"/>
                              <a:cs typeface="Calibri" panose="020F0502020204030204" pitchFamily="34" charset="0"/>
                            </a:rPr>
                            <a:t>Connected kVA load interrupted for each interruption event</a:t>
                          </a:r>
                        </a:p>
                      </a:txBody>
                      <a:tcPr/>
                    </a:tc>
                    <a:extLst>
                      <a:ext uri="{0D108BD9-81ED-4DB2-BD59-A6C34878D82A}">
                        <a16:rowId xmlns:a16="http://schemas.microsoft.com/office/drawing/2014/main" val="1605476439"/>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𝐿</m:t>
                                  </m:r>
                                </m:e>
                                <m:sub>
                                  <m:r>
                                    <a:rPr lang="en-US" sz="2400" kern="1200">
                                      <a:solidFill>
                                        <a:schemeClr val="tx1"/>
                                      </a:solidFill>
                                      <a:effectLst/>
                                      <a:latin typeface="Cambria Math" panose="02040503050406030204" pitchFamily="18" charset="0"/>
                                    </a:rPr>
                                    <m:t>𝑇</m:t>
                                  </m:r>
                                </m:sub>
                              </m:sSub>
                            </m:oMath>
                          </a14:m>
                          <a:r>
                            <a:rPr lang="en-US" sz="2400" dirty="0"/>
                            <a:t> </a:t>
                          </a:r>
                        </a:p>
                      </a:txBody>
                      <a:tcPr/>
                    </a:tc>
                    <a:tc>
                      <a:txBody>
                        <a:bodyPr/>
                        <a:lstStyle/>
                        <a:p>
                          <a:r>
                            <a:rPr lang="en-US" sz="2400" dirty="0">
                              <a:latin typeface="Calibri" panose="020F0502020204030204" pitchFamily="34" charset="0"/>
                              <a:cs typeface="Calibri" panose="020F0502020204030204" pitchFamily="34" charset="0"/>
                            </a:rPr>
                            <a:t>Total connected kVA load served</a:t>
                          </a:r>
                        </a:p>
                      </a:txBody>
                      <a:tcPr/>
                    </a:tc>
                    <a:extLst>
                      <a:ext uri="{0D108BD9-81ED-4DB2-BD59-A6C34878D82A}">
                        <a16:rowId xmlns:a16="http://schemas.microsoft.com/office/drawing/2014/main" val="1501097351"/>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𝑇</m:t>
                                  </m:r>
                                </m:e>
                                <m:sub>
                                  <m:r>
                                    <m:rPr>
                                      <m:nor/>
                                    </m:rPr>
                                    <a:rPr lang="en-US" sz="2400" kern="1200">
                                      <a:solidFill>
                                        <a:schemeClr val="tx1"/>
                                      </a:solidFill>
                                      <a:effectLst/>
                                    </a:rPr>
                                    <m:t>MED</m:t>
                                  </m:r>
                                  <m:r>
                                    <m:rPr>
                                      <m:nor/>
                                    </m:rPr>
                                    <a:rPr lang="en-US" sz="2400" kern="1200">
                                      <a:solidFill>
                                        <a:schemeClr val="tx1"/>
                                      </a:solidFill>
                                      <a:effectLst/>
                                    </a:rPr>
                                    <m:t> </m:t>
                                  </m:r>
                                </m:sub>
                              </m:sSub>
                            </m:oMath>
                          </a14:m>
                          <a:r>
                            <a:rPr lang="en-US" sz="2400" dirty="0"/>
                            <a:t> </a:t>
                          </a:r>
                        </a:p>
                      </a:txBody>
                      <a:tcPr/>
                    </a:tc>
                    <a:tc>
                      <a:txBody>
                        <a:bodyPr/>
                        <a:lstStyle/>
                        <a:p>
                          <a:r>
                            <a:rPr lang="en-US" sz="2400" dirty="0">
                              <a:latin typeface="Calibri" panose="020F0502020204030204" pitchFamily="34" charset="0"/>
                              <a:cs typeface="Calibri" panose="020F0502020204030204" pitchFamily="34" charset="0"/>
                            </a:rPr>
                            <a:t>Threshold value for the MED identification</a:t>
                          </a:r>
                        </a:p>
                      </a:txBody>
                      <a:tcPr/>
                    </a:tc>
                    <a:extLst>
                      <a:ext uri="{0D108BD9-81ED-4DB2-BD59-A6C34878D82A}">
                        <a16:rowId xmlns:a16="http://schemas.microsoft.com/office/drawing/2014/main" val="2462632132"/>
                      </a:ext>
                    </a:extLst>
                  </a:tr>
                </a:tbl>
              </a:graphicData>
            </a:graphic>
          </p:graphicFrame>
        </mc:Choice>
        <mc:Fallback>
          <p:graphicFrame>
            <p:nvGraphicFramePr>
              <p:cNvPr id="9" name="Table 8">
                <a:extLst>
                  <a:ext uri="{FF2B5EF4-FFF2-40B4-BE49-F238E27FC236}">
                    <a16:creationId xmlns:a16="http://schemas.microsoft.com/office/drawing/2014/main" id="{A75DEB9A-B41C-EF02-9715-A9AD180F8F47}"/>
                  </a:ext>
                </a:extLst>
              </p:cNvPr>
              <p:cNvGraphicFramePr>
                <a:graphicFrameLocks noGrp="1"/>
              </p:cNvGraphicFramePr>
              <p:nvPr>
                <p:extLst>
                  <p:ext uri="{D42A27DB-BD31-4B8C-83A1-F6EECF244321}">
                    <p14:modId xmlns:p14="http://schemas.microsoft.com/office/powerpoint/2010/main" val="2273179230"/>
                  </p:ext>
                </p:extLst>
              </p:nvPr>
            </p:nvGraphicFramePr>
            <p:xfrm>
              <a:off x="408112" y="3783025"/>
              <a:ext cx="7875639" cy="2207260"/>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1854211350"/>
                        </a:ext>
                      </a:extLst>
                    </a:gridCol>
                    <a:gridCol w="6785166">
                      <a:extLst>
                        <a:ext uri="{9D8B030D-6E8A-4147-A177-3AD203B41FA5}">
                          <a16:colId xmlns:a16="http://schemas.microsoft.com/office/drawing/2014/main" val="1476868441"/>
                        </a:ext>
                      </a:extLst>
                    </a:gridCol>
                  </a:tblGrid>
                  <a:tr h="457200">
                    <a:tc>
                      <a:txBody>
                        <a:bodyPr/>
                        <a:lstStyle/>
                        <a:p>
                          <a:endParaRPr lang="en-US"/>
                        </a:p>
                      </a:txBody>
                      <a:tcPr>
                        <a:blipFill>
                          <a:blip r:embed="rId2"/>
                          <a:stretch>
                            <a:fillRect t="-9333" r="-622905" b="-412000"/>
                          </a:stretch>
                        </a:blipFill>
                      </a:tcPr>
                    </a:tc>
                    <a:tc>
                      <a:txBody>
                        <a:bodyPr/>
                        <a:lstStyle/>
                        <a:p>
                          <a:r>
                            <a:rPr lang="en-US" sz="2400" b="0" dirty="0">
                              <a:latin typeface="Calibri" panose="020F0502020204030204" pitchFamily="34" charset="0"/>
                              <a:cs typeface="Calibri" panose="020F0502020204030204" pitchFamily="34" charset="0"/>
                            </a:rPr>
                            <a:t>Total number of customers served for the area</a:t>
                          </a:r>
                        </a:p>
                      </a:txBody>
                      <a:tcPr/>
                    </a:tc>
                    <a:extLst>
                      <a:ext uri="{0D108BD9-81ED-4DB2-BD59-A6C34878D82A}">
                        <a16:rowId xmlns:a16="http://schemas.microsoft.com/office/drawing/2014/main" val="138747522"/>
                      </a:ext>
                    </a:extLst>
                  </a:tr>
                  <a:tr h="822960">
                    <a:tc>
                      <a:txBody>
                        <a:bodyPr/>
                        <a:lstStyle/>
                        <a:p>
                          <a:endParaRPr lang="en-US"/>
                        </a:p>
                      </a:txBody>
                      <a:tcPr>
                        <a:blipFill>
                          <a:blip r:embed="rId2"/>
                          <a:stretch>
                            <a:fillRect t="-60294" r="-622905" b="-127206"/>
                          </a:stretch>
                        </a:blipFill>
                      </a:tcPr>
                    </a:tc>
                    <a:tc>
                      <a:txBody>
                        <a:bodyPr/>
                        <a:lstStyle/>
                        <a:p>
                          <a:r>
                            <a:rPr lang="en-US" sz="2400" dirty="0">
                              <a:latin typeface="Calibri" panose="020F0502020204030204" pitchFamily="34" charset="0"/>
                              <a:cs typeface="Calibri" panose="020F0502020204030204" pitchFamily="34" charset="0"/>
                            </a:rPr>
                            <a:t>Connected kVA load interrupted for each interruption event</a:t>
                          </a:r>
                        </a:p>
                      </a:txBody>
                      <a:tcPr/>
                    </a:tc>
                    <a:extLst>
                      <a:ext uri="{0D108BD9-81ED-4DB2-BD59-A6C34878D82A}">
                        <a16:rowId xmlns:a16="http://schemas.microsoft.com/office/drawing/2014/main" val="1605476439"/>
                      </a:ext>
                    </a:extLst>
                  </a:tr>
                  <a:tr h="457200">
                    <a:tc>
                      <a:txBody>
                        <a:bodyPr/>
                        <a:lstStyle/>
                        <a:p>
                          <a:endParaRPr lang="en-US"/>
                        </a:p>
                      </a:txBody>
                      <a:tcPr>
                        <a:blipFill>
                          <a:blip r:embed="rId2"/>
                          <a:stretch>
                            <a:fillRect t="-290667" r="-622905" b="-130667"/>
                          </a:stretch>
                        </a:blipFill>
                      </a:tcPr>
                    </a:tc>
                    <a:tc>
                      <a:txBody>
                        <a:bodyPr/>
                        <a:lstStyle/>
                        <a:p>
                          <a:r>
                            <a:rPr lang="en-US" sz="2400" dirty="0">
                              <a:latin typeface="Calibri" panose="020F0502020204030204" pitchFamily="34" charset="0"/>
                              <a:cs typeface="Calibri" panose="020F0502020204030204" pitchFamily="34" charset="0"/>
                            </a:rPr>
                            <a:t>Total connected kVA load served</a:t>
                          </a:r>
                        </a:p>
                      </a:txBody>
                      <a:tcPr/>
                    </a:tc>
                    <a:extLst>
                      <a:ext uri="{0D108BD9-81ED-4DB2-BD59-A6C34878D82A}">
                        <a16:rowId xmlns:a16="http://schemas.microsoft.com/office/drawing/2014/main" val="1501097351"/>
                      </a:ext>
                    </a:extLst>
                  </a:tr>
                  <a:tr h="469900">
                    <a:tc>
                      <a:txBody>
                        <a:bodyPr/>
                        <a:lstStyle/>
                        <a:p>
                          <a:endParaRPr lang="en-US"/>
                        </a:p>
                      </a:txBody>
                      <a:tcPr>
                        <a:blipFill>
                          <a:blip r:embed="rId2"/>
                          <a:stretch>
                            <a:fillRect t="-380519" r="-622905" b="-27273"/>
                          </a:stretch>
                        </a:blipFill>
                      </a:tcPr>
                    </a:tc>
                    <a:tc>
                      <a:txBody>
                        <a:bodyPr/>
                        <a:lstStyle/>
                        <a:p>
                          <a:r>
                            <a:rPr lang="en-US" sz="2400" dirty="0">
                              <a:latin typeface="Calibri" panose="020F0502020204030204" pitchFamily="34" charset="0"/>
                              <a:cs typeface="Calibri" panose="020F0502020204030204" pitchFamily="34" charset="0"/>
                            </a:rPr>
                            <a:t>Threshold value for the MED identification</a:t>
                          </a:r>
                        </a:p>
                      </a:txBody>
                      <a:tcPr/>
                    </a:tc>
                    <a:extLst>
                      <a:ext uri="{0D108BD9-81ED-4DB2-BD59-A6C34878D82A}">
                        <a16:rowId xmlns:a16="http://schemas.microsoft.com/office/drawing/2014/main" val="246263213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D8479783-028C-F2E9-76FB-0CD05EFE993A}"/>
                  </a:ext>
                </a:extLst>
              </p:cNvPr>
              <p:cNvGraphicFramePr>
                <a:graphicFrameLocks noGrp="1"/>
              </p:cNvGraphicFramePr>
              <p:nvPr>
                <p:extLst>
                  <p:ext uri="{D42A27DB-BD31-4B8C-83A1-F6EECF244321}">
                    <p14:modId xmlns:p14="http://schemas.microsoft.com/office/powerpoint/2010/main" val="3775356569"/>
                  </p:ext>
                </p:extLst>
              </p:nvPr>
            </p:nvGraphicFramePr>
            <p:xfrm>
              <a:off x="408112" y="856945"/>
              <a:ext cx="8229600" cy="2926080"/>
            </p:xfrm>
            <a:graphic>
              <a:graphicData uri="http://schemas.openxmlformats.org/drawingml/2006/table">
                <a:tbl>
                  <a:tblPr firstRow="1" bandRow="1">
                    <a:tableStyleId>{2D5ABB26-0587-4C30-8999-92F81FD0307C}</a:tableStyleId>
                  </a:tblPr>
                  <a:tblGrid>
                    <a:gridCol w="1139483">
                      <a:extLst>
                        <a:ext uri="{9D8B030D-6E8A-4147-A177-3AD203B41FA5}">
                          <a16:colId xmlns:a16="http://schemas.microsoft.com/office/drawing/2014/main" val="3011959160"/>
                        </a:ext>
                      </a:extLst>
                    </a:gridCol>
                    <a:gridCol w="7090117">
                      <a:extLst>
                        <a:ext uri="{9D8B030D-6E8A-4147-A177-3AD203B41FA5}">
                          <a16:colId xmlns:a16="http://schemas.microsoft.com/office/drawing/2014/main" val="545829954"/>
                        </a:ext>
                      </a:extLst>
                    </a:gridCol>
                  </a:tblGrid>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CNT</m:t>
                                  </m:r>
                                </m:e>
                                <m:sub>
                                  <m:r>
                                    <a:rPr lang="en-US" sz="2400" kern="1200" smtClean="0">
                                      <a:solidFill>
                                        <a:schemeClr val="tx1"/>
                                      </a:solidFill>
                                      <a:effectLst/>
                                      <a:latin typeface="Cambria Math" panose="02040503050406030204" pitchFamily="18" charset="0"/>
                                    </a:rPr>
                                    <m:t>(</m:t>
                                  </m:r>
                                  <m:r>
                                    <a:rPr lang="en-US" sz="2400" b="0" kern="1200" smtClean="0">
                                      <a:solidFill>
                                        <a:schemeClr val="tx1"/>
                                      </a:solidFill>
                                      <a:effectLst/>
                                      <a:latin typeface="Cambria Math" panose="02040503050406030204" pitchFamily="18" charset="0"/>
                                    </a:rPr>
                                    <m:t>𝑘</m:t>
                                  </m:r>
                                  <m:r>
                                    <a:rPr lang="en-US" sz="2400" kern="1200" smtClean="0">
                                      <a:solidFill>
                                        <a:schemeClr val="tx1"/>
                                      </a:solidFill>
                                      <a:effectLst/>
                                      <a:latin typeface="Cambria Math" panose="02040503050406030204" pitchFamily="18" charset="0"/>
                                    </a:rPr>
                                    <m:t>≥</m:t>
                                  </m:r>
                                  <m:r>
                                    <a:rPr lang="en-US" sz="2400" kern="1200">
                                      <a:solidFill>
                                        <a:schemeClr val="tx1"/>
                                      </a:solidFill>
                                      <a:effectLst/>
                                      <a:latin typeface="Cambria Math" panose="02040503050406030204" pitchFamily="18" charset="0"/>
                                    </a:rPr>
                                    <m:t>𝑛</m:t>
                                  </m:r>
                                  <m:r>
                                    <a:rPr lang="en-US" sz="2400" kern="1200">
                                      <a:solidFill>
                                        <a:schemeClr val="tx1"/>
                                      </a:solidFill>
                                      <a:effectLst/>
                                      <a:latin typeface="Cambria Math" panose="02040503050406030204" pitchFamily="18" charset="0"/>
                                    </a:rPr>
                                    <m:t>)</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Total number of customers who have experienced n or more combined sustained and momentary interruption events</a:t>
                          </a:r>
                        </a:p>
                      </a:txBody>
                      <a:tcPr/>
                    </a:tc>
                    <a:extLst>
                      <a:ext uri="{0D108BD9-81ED-4DB2-BD59-A6C34878D82A}">
                        <a16:rowId xmlns:a16="http://schemas.microsoft.com/office/drawing/2014/main" val="3621167481"/>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IM</m:t>
                                  </m:r>
                                </m:e>
                                <m:sub>
                                  <m:r>
                                    <a:rPr lang="en-US" sz="2400" kern="1200">
                                      <a:solidFill>
                                        <a:schemeClr val="tx1"/>
                                      </a:solidFill>
                                      <a:effectLst/>
                                      <a:latin typeface="Cambria Math" panose="02040503050406030204" pitchFamily="18" charset="0"/>
                                    </a:rPr>
                                    <m:t>𝑖</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Number of momentary interruptions</a:t>
                          </a:r>
                        </a:p>
                      </a:txBody>
                      <a:tcPr/>
                    </a:tc>
                    <a:extLst>
                      <a:ext uri="{0D108BD9-81ED-4DB2-BD59-A6C34878D82A}">
                        <a16:rowId xmlns:a16="http://schemas.microsoft.com/office/drawing/2014/main" val="676097339"/>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m:rPr>
                                      <m:sty m:val="p"/>
                                    </m:rPr>
                                    <a:rPr lang="en-US" sz="2400" kern="1200">
                                      <a:solidFill>
                                        <a:schemeClr val="tx1"/>
                                      </a:solidFill>
                                      <a:effectLst/>
                                      <a:latin typeface="Cambria Math" panose="02040503050406030204" pitchFamily="18" charset="0"/>
                                    </a:rPr>
                                    <m:t>IM</m:t>
                                  </m:r>
                                </m:e>
                                <m:sub>
                                  <m:r>
                                    <a:rPr lang="en-US" sz="2400" kern="1200">
                                      <a:solidFill>
                                        <a:schemeClr val="tx1"/>
                                      </a:solidFill>
                                      <a:effectLst/>
                                      <a:latin typeface="Cambria Math" panose="02040503050406030204" pitchFamily="18" charset="0"/>
                                    </a:rPr>
                                    <m:t>𝐸</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Number of momentary interruption events</a:t>
                          </a:r>
                        </a:p>
                      </a:txBody>
                      <a:tcPr/>
                    </a:tc>
                    <a:extLst>
                      <a:ext uri="{0D108BD9-81ED-4DB2-BD59-A6C34878D82A}">
                        <a16:rowId xmlns:a16="http://schemas.microsoft.com/office/drawing/2014/main" val="2101985756"/>
                      </a:ext>
                    </a:extLst>
                  </a:tr>
                  <a:tr h="0">
                    <a:tc>
                      <a:txBody>
                        <a:bodyPr/>
                        <a:lstStyle/>
                        <a:p>
                          <a14:m>
                            <m:oMath xmlns:m="http://schemas.openxmlformats.org/officeDocument/2006/math">
                              <m:sSub>
                                <m:sSubPr>
                                  <m:ctrlPr>
                                    <a:rPr lang="en-US" sz="2400" i="1" kern="1200" smtClean="0">
                                      <a:solidFill>
                                        <a:schemeClr val="tx1"/>
                                      </a:solidFill>
                                      <a:effectLst/>
                                      <a:latin typeface="Cambria Math" panose="02040503050406030204" pitchFamily="18" charset="0"/>
                                    </a:rPr>
                                  </m:ctrlPr>
                                </m:sSubPr>
                                <m:e>
                                  <m:r>
                                    <a:rPr lang="en-US" sz="2400" kern="1200">
                                      <a:solidFill>
                                        <a:schemeClr val="tx1"/>
                                      </a:solidFill>
                                      <a:effectLst/>
                                      <a:latin typeface="Cambria Math" panose="02040503050406030204" pitchFamily="18" charset="0"/>
                                    </a:rPr>
                                    <m:t>𝑁</m:t>
                                  </m:r>
                                </m:e>
                                <m:sub>
                                  <m:r>
                                    <a:rPr lang="en-US" sz="2400" kern="1200">
                                      <a:solidFill>
                                        <a:schemeClr val="tx1"/>
                                      </a:solidFill>
                                      <a:effectLst/>
                                      <a:latin typeface="Cambria Math" panose="02040503050406030204" pitchFamily="18" charset="0"/>
                                    </a:rPr>
                                    <m:t>𝑖</m:t>
                                  </m:r>
                                </m:sub>
                              </m:sSub>
                            </m:oMath>
                          </a14:m>
                          <a:r>
                            <a:rPr lang="en-US" sz="2400" dirty="0"/>
                            <a:t> </a:t>
                          </a:r>
                          <a:endParaRPr lang="en-US" sz="2400" dirty="0">
                            <a:latin typeface="+mn-lt"/>
                          </a:endParaRPr>
                        </a:p>
                      </a:txBody>
                      <a:tcPr/>
                    </a:tc>
                    <a:tc>
                      <a:txBody>
                        <a:bodyPr/>
                        <a:lstStyle/>
                        <a:p>
                          <a:r>
                            <a:rPr lang="en-US" sz="2400" dirty="0">
                              <a:latin typeface="Calibri" panose="020F0502020204030204" pitchFamily="34" charset="0"/>
                              <a:cs typeface="Calibri" panose="020F0502020204030204" pitchFamily="34" charset="0"/>
                            </a:rPr>
                            <a:t>Number of interrupted customers for each sustained interruption event</a:t>
                          </a:r>
                        </a:p>
                      </a:txBody>
                      <a:tcPr/>
                    </a:tc>
                    <a:extLst>
                      <a:ext uri="{0D108BD9-81ED-4DB2-BD59-A6C34878D82A}">
                        <a16:rowId xmlns:a16="http://schemas.microsoft.com/office/drawing/2014/main" val="2780906143"/>
                      </a:ext>
                    </a:extLst>
                  </a:tr>
                </a:tbl>
              </a:graphicData>
            </a:graphic>
          </p:graphicFrame>
        </mc:Choice>
        <mc:Fallback>
          <p:graphicFrame>
            <p:nvGraphicFramePr>
              <p:cNvPr id="3" name="Table 2">
                <a:extLst>
                  <a:ext uri="{FF2B5EF4-FFF2-40B4-BE49-F238E27FC236}">
                    <a16:creationId xmlns:a16="http://schemas.microsoft.com/office/drawing/2014/main" id="{D8479783-028C-F2E9-76FB-0CD05EFE993A}"/>
                  </a:ext>
                </a:extLst>
              </p:cNvPr>
              <p:cNvGraphicFramePr>
                <a:graphicFrameLocks noGrp="1"/>
              </p:cNvGraphicFramePr>
              <p:nvPr>
                <p:extLst>
                  <p:ext uri="{D42A27DB-BD31-4B8C-83A1-F6EECF244321}">
                    <p14:modId xmlns:p14="http://schemas.microsoft.com/office/powerpoint/2010/main" val="3775356569"/>
                  </p:ext>
                </p:extLst>
              </p:nvPr>
            </p:nvGraphicFramePr>
            <p:xfrm>
              <a:off x="408112" y="856945"/>
              <a:ext cx="8229600" cy="2926080"/>
            </p:xfrm>
            <a:graphic>
              <a:graphicData uri="http://schemas.openxmlformats.org/drawingml/2006/table">
                <a:tbl>
                  <a:tblPr firstRow="1" bandRow="1">
                    <a:tableStyleId>{2D5ABB26-0587-4C30-8999-92F81FD0307C}</a:tableStyleId>
                  </a:tblPr>
                  <a:tblGrid>
                    <a:gridCol w="1139483">
                      <a:extLst>
                        <a:ext uri="{9D8B030D-6E8A-4147-A177-3AD203B41FA5}">
                          <a16:colId xmlns:a16="http://schemas.microsoft.com/office/drawing/2014/main" val="3011959160"/>
                        </a:ext>
                      </a:extLst>
                    </a:gridCol>
                    <a:gridCol w="7090117">
                      <a:extLst>
                        <a:ext uri="{9D8B030D-6E8A-4147-A177-3AD203B41FA5}">
                          <a16:colId xmlns:a16="http://schemas.microsoft.com/office/drawing/2014/main" val="545829954"/>
                        </a:ext>
                      </a:extLst>
                    </a:gridCol>
                  </a:tblGrid>
                  <a:tr h="1188720">
                    <a:tc>
                      <a:txBody>
                        <a:bodyPr/>
                        <a:lstStyle/>
                        <a:p>
                          <a:endParaRPr lang="en-US"/>
                        </a:p>
                      </a:txBody>
                      <a:tcPr>
                        <a:blipFill>
                          <a:blip r:embed="rId3"/>
                          <a:stretch>
                            <a:fillRect t="-3590" r="-622460" b="-158462"/>
                          </a:stretch>
                        </a:blipFill>
                      </a:tcPr>
                    </a:tc>
                    <a:tc>
                      <a:txBody>
                        <a:bodyPr/>
                        <a:lstStyle/>
                        <a:p>
                          <a:r>
                            <a:rPr lang="en-US" sz="2400" dirty="0">
                              <a:latin typeface="Calibri" panose="020F0502020204030204" pitchFamily="34" charset="0"/>
                              <a:cs typeface="Calibri" panose="020F0502020204030204" pitchFamily="34" charset="0"/>
                            </a:rPr>
                            <a:t>Total number of customers who have experienced n or more combined sustained and momentary interruption events</a:t>
                          </a:r>
                        </a:p>
                      </a:txBody>
                      <a:tcPr/>
                    </a:tc>
                    <a:extLst>
                      <a:ext uri="{0D108BD9-81ED-4DB2-BD59-A6C34878D82A}">
                        <a16:rowId xmlns:a16="http://schemas.microsoft.com/office/drawing/2014/main" val="3621167481"/>
                      </a:ext>
                    </a:extLst>
                  </a:tr>
                  <a:tr h="457200">
                    <a:tc>
                      <a:txBody>
                        <a:bodyPr/>
                        <a:lstStyle/>
                        <a:p>
                          <a:endParaRPr lang="en-US"/>
                        </a:p>
                      </a:txBody>
                      <a:tcPr>
                        <a:blipFill>
                          <a:blip r:embed="rId3"/>
                          <a:stretch>
                            <a:fillRect t="-265789" r="-622460" b="-306579"/>
                          </a:stretch>
                        </a:blipFill>
                      </a:tcPr>
                    </a:tc>
                    <a:tc>
                      <a:txBody>
                        <a:bodyPr/>
                        <a:lstStyle/>
                        <a:p>
                          <a:r>
                            <a:rPr lang="en-US" sz="2400" dirty="0">
                              <a:latin typeface="Calibri" panose="020F0502020204030204" pitchFamily="34" charset="0"/>
                              <a:cs typeface="Calibri" panose="020F0502020204030204" pitchFamily="34" charset="0"/>
                            </a:rPr>
                            <a:t>Number of momentary interruptions</a:t>
                          </a:r>
                        </a:p>
                      </a:txBody>
                      <a:tcPr/>
                    </a:tc>
                    <a:extLst>
                      <a:ext uri="{0D108BD9-81ED-4DB2-BD59-A6C34878D82A}">
                        <a16:rowId xmlns:a16="http://schemas.microsoft.com/office/drawing/2014/main" val="676097339"/>
                      </a:ext>
                    </a:extLst>
                  </a:tr>
                  <a:tr h="457200">
                    <a:tc>
                      <a:txBody>
                        <a:bodyPr/>
                        <a:lstStyle/>
                        <a:p>
                          <a:endParaRPr lang="en-US"/>
                        </a:p>
                      </a:txBody>
                      <a:tcPr>
                        <a:blipFill>
                          <a:blip r:embed="rId3"/>
                          <a:stretch>
                            <a:fillRect t="-370667" r="-622460" b="-210667"/>
                          </a:stretch>
                        </a:blipFill>
                      </a:tcPr>
                    </a:tc>
                    <a:tc>
                      <a:txBody>
                        <a:bodyPr/>
                        <a:lstStyle/>
                        <a:p>
                          <a:r>
                            <a:rPr lang="en-US" sz="2400" dirty="0">
                              <a:latin typeface="Calibri" panose="020F0502020204030204" pitchFamily="34" charset="0"/>
                              <a:cs typeface="Calibri" panose="020F0502020204030204" pitchFamily="34" charset="0"/>
                            </a:rPr>
                            <a:t>Number of momentary interruption events</a:t>
                          </a:r>
                        </a:p>
                      </a:txBody>
                      <a:tcPr/>
                    </a:tc>
                    <a:extLst>
                      <a:ext uri="{0D108BD9-81ED-4DB2-BD59-A6C34878D82A}">
                        <a16:rowId xmlns:a16="http://schemas.microsoft.com/office/drawing/2014/main" val="2101985756"/>
                      </a:ext>
                    </a:extLst>
                  </a:tr>
                  <a:tr h="822960">
                    <a:tc>
                      <a:txBody>
                        <a:bodyPr/>
                        <a:lstStyle/>
                        <a:p>
                          <a:endParaRPr lang="en-US"/>
                        </a:p>
                      </a:txBody>
                      <a:tcPr>
                        <a:blipFill>
                          <a:blip r:embed="rId3"/>
                          <a:stretch>
                            <a:fillRect t="-261481" r="-622460" b="-17037"/>
                          </a:stretch>
                        </a:blipFill>
                      </a:tcPr>
                    </a:tc>
                    <a:tc>
                      <a:txBody>
                        <a:bodyPr/>
                        <a:lstStyle/>
                        <a:p>
                          <a:r>
                            <a:rPr lang="en-US" sz="2400" dirty="0">
                              <a:latin typeface="Calibri" panose="020F0502020204030204" pitchFamily="34" charset="0"/>
                              <a:cs typeface="Calibri" panose="020F0502020204030204" pitchFamily="34" charset="0"/>
                            </a:rPr>
                            <a:t>Number of interrupted customers for each sustained interruption event</a:t>
                          </a:r>
                        </a:p>
                      </a:txBody>
                      <a:tcPr/>
                    </a:tc>
                    <a:extLst>
                      <a:ext uri="{0D108BD9-81ED-4DB2-BD59-A6C34878D82A}">
                        <a16:rowId xmlns:a16="http://schemas.microsoft.com/office/drawing/2014/main" val="2780906143"/>
                      </a:ext>
                    </a:extLst>
                  </a:tr>
                </a:tbl>
              </a:graphicData>
            </a:graphic>
          </p:graphicFrame>
        </mc:Fallback>
      </mc:AlternateContent>
      <p:sp>
        <p:nvSpPr>
          <p:cNvPr id="4" name="Footer Placeholder 4">
            <a:extLst>
              <a:ext uri="{FF2B5EF4-FFF2-40B4-BE49-F238E27FC236}">
                <a16:creationId xmlns:a16="http://schemas.microsoft.com/office/drawing/2014/main" id="{47C89B0A-D759-2999-404C-22B210EB035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3234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12053"/>
            <a:ext cx="8229600" cy="483389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1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Service interruptions lasting more than </a:t>
            </a:r>
            <a:r>
              <a:rPr lang="en-US" sz="2400" i="0" dirty="0">
                <a:solidFill>
                  <a:srgbClr val="FF0000"/>
                </a:solidFill>
                <a:effectLst/>
                <a:latin typeface="Calibri" panose="020F0502020204030204" pitchFamily="34" charset="0"/>
                <a:cs typeface="Calibri" panose="020F0502020204030204" pitchFamily="34" charset="0"/>
              </a:rPr>
              <a:t>five minutes</a:t>
            </a:r>
            <a:r>
              <a:rPr lang="en-US" sz="2400" i="0" dirty="0">
                <a:solidFill>
                  <a:schemeClr val="tx1"/>
                </a:solidFill>
                <a:effectLst/>
                <a:latin typeface="Calibri" panose="020F0502020204030204" pitchFamily="34" charset="0"/>
                <a:cs typeface="Calibri" panose="020F0502020204030204" pitchFamily="34" charset="0"/>
              </a:rPr>
              <a:t> are classified as sustained interruptions. Interruptions shorter than </a:t>
            </a:r>
            <a:r>
              <a:rPr lang="en-US" sz="2400" i="0" dirty="0">
                <a:solidFill>
                  <a:srgbClr val="FF0000"/>
                </a:solidFill>
                <a:effectLst/>
                <a:latin typeface="Calibri" panose="020F0502020204030204" pitchFamily="34" charset="0"/>
                <a:cs typeface="Calibri" panose="020F0502020204030204" pitchFamily="34" charset="0"/>
              </a:rPr>
              <a:t>five minutes </a:t>
            </a:r>
            <a:r>
              <a:rPr lang="en-US" sz="2400" i="0" dirty="0">
                <a:solidFill>
                  <a:schemeClr val="tx1"/>
                </a:solidFill>
                <a:effectLst/>
                <a:latin typeface="Calibri" panose="020F0502020204030204" pitchFamily="34" charset="0"/>
                <a:cs typeface="Calibri" panose="020F0502020204030204" pitchFamily="34" charset="0"/>
              </a:rPr>
              <a:t>are considered part of a momentary event.</a:t>
            </a:r>
          </a:p>
          <a:p>
            <a:pPr marL="285750" indent="-285750" algn="just">
              <a:lnSpc>
                <a:spcPct val="11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The demarcation of five minutes is based on the industry's recognition that many temporary faults can be resolved through reclosing operations within one minute.</a:t>
            </a:r>
          </a:p>
          <a:p>
            <a:pPr marL="285750" indent="-285750" algn="just">
              <a:lnSpc>
                <a:spcPct val="11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 A permanent fault, which causes sustained interruption, needs physical inspections and rarely can be cleared in less than </a:t>
            </a:r>
            <a:r>
              <a:rPr lang="en-US" sz="2400" i="0" dirty="0">
                <a:solidFill>
                  <a:srgbClr val="FF0000"/>
                </a:solidFill>
                <a:effectLst/>
                <a:latin typeface="Calibri" panose="020F0502020204030204" pitchFamily="34" charset="0"/>
                <a:cs typeface="Calibri" panose="020F0502020204030204" pitchFamily="34" charset="0"/>
              </a:rPr>
              <a:t>five minutes</a:t>
            </a:r>
            <a:r>
              <a:rPr lang="en-US" sz="2400" i="0" dirty="0">
                <a:solidFill>
                  <a:schemeClr val="tx1"/>
                </a:solidFill>
                <a:effectLst/>
                <a:latin typeface="Calibri" panose="020F0502020204030204" pitchFamily="34" charset="0"/>
                <a:cs typeface="Calibri" panose="020F0502020204030204" pitchFamily="34" charset="0"/>
              </a:rPr>
              <a:t>. The industry has established this demarcation to differentiate between sustained and momentary interruptions.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4" name="Footer Placeholder 4">
            <a:extLst>
              <a:ext uri="{FF2B5EF4-FFF2-40B4-BE49-F238E27FC236}">
                <a16:creationId xmlns:a16="http://schemas.microsoft.com/office/drawing/2014/main" id="{49953FB0-C68D-5BC6-61BC-E90871DD893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7968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0768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a:pPr>
                <a:r>
                  <a:rPr lang="en-US" sz="2400" b="1" i="0" dirty="0">
                    <a:solidFill>
                      <a:schemeClr val="tx1"/>
                    </a:solidFill>
                    <a:effectLst/>
                    <a:latin typeface="Calibri" panose="020F0502020204030204" pitchFamily="34" charset="0"/>
                    <a:cs typeface="Calibri" panose="020F0502020204030204" pitchFamily="34" charset="0"/>
                  </a:rPr>
                  <a:t> </a:t>
                </a:r>
                <a:r>
                  <a:rPr lang="en-US" sz="2400" b="1" i="0" dirty="0">
                    <a:solidFill>
                      <a:srgbClr val="FF0000"/>
                    </a:solidFill>
                    <a:effectLst/>
                    <a:latin typeface="Calibri" panose="020F0502020204030204" pitchFamily="34" charset="0"/>
                    <a:cs typeface="Calibri" panose="020F0502020204030204" pitchFamily="34" charset="0"/>
                  </a:rPr>
                  <a:t>System Average Interruption Frequency Index (SAIFI)</a:t>
                </a:r>
              </a:p>
              <a:p>
                <a:pPr marL="0" indent="0" algn="just">
                  <a:lnSpc>
                    <a:spcPct val="120000"/>
                  </a:lnSpc>
                  <a:buNone/>
                </a:pPr>
                <a:r>
                  <a:rPr lang="en-US" sz="2400" i="0" dirty="0">
                    <a:solidFill>
                      <a:schemeClr val="tx1"/>
                    </a:solidFill>
                    <a:effectLst/>
                    <a:latin typeface="Calibri" panose="020F0502020204030204" pitchFamily="34" charset="0"/>
                    <a:cs typeface="Calibri" panose="020F0502020204030204" pitchFamily="34" charset="0"/>
                  </a:rPr>
                  <a:t>This index gives the average number of times a customer experienced a sustained interruption over a predefined period.</a:t>
                </a:r>
              </a:p>
              <a:p>
                <a:pPr marL="0" indent="0" algn="just">
                  <a:lnSpc>
                    <a:spcPct val="120000"/>
                  </a:lnSpc>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SAIFI</m:t>
                            </m:r>
                            <m:r>
                              <m:rPr>
                                <m:nor/>
                              </m:rPr>
                              <a:rPr lang="en-US" sz="2400" i="1">
                                <a:solidFill>
                                  <a:schemeClr val="tx1"/>
                                </a:solidFill>
                                <a:effectLst/>
                                <a:ea typeface="Calibri" panose="020F0502020204030204" pitchFamily="34" charset="0"/>
                                <a:cs typeface="Times New Roman" panose="02020603050405020304" pitchFamily="18" charset="0"/>
                              </a:rPr>
                              <m:t> </m:t>
                            </m:r>
                          </m:e>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Number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Customer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Interruptions</m:t>
                                </m:r>
                                <m:r>
                                  <m:rPr>
                                    <m:nor/>
                                  </m:rPr>
                                  <a:rPr lang="en-US" sz="2400" i="1">
                                    <a:solidFill>
                                      <a:schemeClr val="tx1"/>
                                    </a:solidFill>
                                    <a:effectLst/>
                                    <a:ea typeface="Calibri" panose="020F0502020204030204" pitchFamily="34" charset="0"/>
                                    <a:cs typeface="Times New Roman" panose="02020603050405020304" pitchFamily="18" charset="0"/>
                                  </a:rPr>
                                  <m:t> </m:t>
                                </m:r>
                              </m:num>
                              <m:den>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Number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Customers</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Served</m:t>
                                </m:r>
                                <m:r>
                                  <m:rPr>
                                    <m:nor/>
                                  </m:rPr>
                                  <a:rPr lang="en-US" sz="2400" i="1">
                                    <a:solidFill>
                                      <a:schemeClr val="tx1"/>
                                    </a:solidFill>
                                    <a:effectLst/>
                                    <a:ea typeface="Calibri" panose="020F0502020204030204" pitchFamily="34" charset="0"/>
                                    <a:cs typeface="Times New Roman" panose="02020603050405020304" pitchFamily="18" charset="0"/>
                                  </a:rPr>
                                  <m:t> </m:t>
                                </m:r>
                              </m:den>
                            </m:f>
                          </m:e>
                        </m:mr>
                        <m:mr>
                          <m:e/>
                          <m:e/>
                        </m:mr>
                      </m:m>
                    </m:oMath>
                  </m:oMathPara>
                </a14:m>
                <a:endParaRPr lang="en-US" sz="2800" dirty="0">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5076829"/>
              </a:xfrm>
              <a:blipFill>
                <a:blip r:embed="rId2"/>
                <a:stretch>
                  <a:fillRect l="-1111" t="-120"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28</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91A058B-5E5A-0C3E-B874-2A952F91C1C9}"/>
                  </a:ext>
                </a:extLst>
              </p:cNvPr>
              <p:cNvSpPr txBox="1"/>
              <p:nvPr/>
            </p:nvSpPr>
            <p:spPr>
              <a:xfrm>
                <a:off x="1652229" y="3316285"/>
                <a:ext cx="3313471" cy="997517"/>
              </a:xfrm>
              <a:prstGeom prst="rect">
                <a:avLst/>
              </a:prstGeom>
              <a:noFill/>
            </p:spPr>
            <p:txBody>
              <a:bodyPr wrap="square">
                <a:spAutoFit/>
              </a:bodyPr>
              <a:lstStyle/>
              <a:p>
                <a:pPr marL="0" indent="0" algn="just">
                  <a:lnSpc>
                    <a:spcPct val="120000"/>
                  </a:lnSpc>
                  <a:buNone/>
                </a:pPr>
                <a14:m>
                  <m:oMathPara xmlns:m="http://schemas.openxmlformats.org/officeDocument/2006/math">
                    <m:oMathParaPr>
                      <m:jc m:val="centerGroup"/>
                    </m:oMathParaPr>
                    <m:oMath xmlns:m="http://schemas.openxmlformats.org/officeDocument/2006/math">
                      <m:r>
                        <a:rPr lang="en-US"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CI</m:t>
                          </m:r>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i="0" dirty="0">
                  <a:solidFill>
                    <a:schemeClr val="tx1"/>
                  </a:solidFill>
                  <a:effectLst/>
                  <a:latin typeface="+mn-lt"/>
                </a:endParaRPr>
              </a:p>
            </p:txBody>
          </p:sp>
        </mc:Choice>
        <mc:Fallback>
          <p:sp>
            <p:nvSpPr>
              <p:cNvPr id="6" name="TextBox 5">
                <a:extLst>
                  <a:ext uri="{FF2B5EF4-FFF2-40B4-BE49-F238E27FC236}">
                    <a16:creationId xmlns:a16="http://schemas.microsoft.com/office/drawing/2014/main" id="{291A058B-5E5A-0C3E-B874-2A952F91C1C9}"/>
                  </a:ext>
                </a:extLst>
              </p:cNvPr>
              <p:cNvSpPr txBox="1">
                <a:spLocks noRot="1" noChangeAspect="1" noMove="1" noResize="1" noEditPoints="1" noAdjustHandles="1" noChangeArrowheads="1" noChangeShapeType="1" noTextEdit="1"/>
              </p:cNvSpPr>
              <p:nvPr/>
            </p:nvSpPr>
            <p:spPr>
              <a:xfrm>
                <a:off x="1652229" y="3316285"/>
                <a:ext cx="3313471" cy="997517"/>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38D4AB0C-63E3-4E61-6F9C-61F77DF280A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521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886547"/>
            <a:ext cx="8229600" cy="1909433"/>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b="1" dirty="0">
                <a:solidFill>
                  <a:srgbClr val="FF0000"/>
                </a:solidFill>
                <a:latin typeface="Calibri" panose="020F0502020204030204" pitchFamily="34" charset="0"/>
                <a:cs typeface="Calibri" panose="020F0502020204030204" pitchFamily="34" charset="0"/>
              </a:rPr>
              <a:t>System Average Interruption Duration Index (SAIDI)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total average duration of interruption experienced by a customer during a predefined period. It is typically measured in customer minutes of interruption.</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C8C96E8-5036-6CAA-F592-A1EBB2AF9604}"/>
                  </a:ext>
                </a:extLst>
              </p:cNvPr>
              <p:cNvSpPr txBox="1"/>
              <p:nvPr/>
            </p:nvSpPr>
            <p:spPr>
              <a:xfrm>
                <a:off x="891456" y="2904656"/>
                <a:ext cx="5184878" cy="945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SAIDI</m:t>
                            </m:r>
                            <m:r>
                              <m:rPr>
                                <m:nor/>
                              </m:rPr>
                              <a:rPr lang="en-US" i="1">
                                <a:effectLst/>
                                <a:latin typeface="+mn-lt"/>
                                <a:ea typeface="Calibri" panose="020F0502020204030204" pitchFamily="34" charset="0"/>
                                <a:cs typeface="Times New Roman" panose="02020603050405020304" pitchFamily="18" charset="0"/>
                              </a:rPr>
                              <m:t> </m:t>
                            </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Minutes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Interruption</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Served</m:t>
                                </m:r>
                                <m:r>
                                  <m:rPr>
                                    <m:nor/>
                                  </m:rPr>
                                  <a:rPr lang="en-US" i="1">
                                    <a:effectLst/>
                                    <a:latin typeface="+mn-lt"/>
                                    <a:ea typeface="Calibri" panose="020F0502020204030204" pitchFamily="34" charset="0"/>
                                    <a:cs typeface="Times New Roman" panose="02020603050405020304" pitchFamily="18" charset="0"/>
                                  </a:rPr>
                                  <m:t> </m:t>
                                </m:r>
                              </m:den>
                            </m:f>
                          </m:e>
                        </m:mr>
                        <m: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7C8C96E8-5036-6CAA-F592-A1EBB2AF9604}"/>
                  </a:ext>
                </a:extLst>
              </p:cNvPr>
              <p:cNvSpPr txBox="1">
                <a:spLocks noRot="1" noChangeAspect="1" noMove="1" noResize="1" noEditPoints="1" noAdjustHandles="1" noChangeArrowheads="1" noChangeShapeType="1" noTextEdit="1"/>
              </p:cNvSpPr>
              <p:nvPr/>
            </p:nvSpPr>
            <p:spPr>
              <a:xfrm>
                <a:off x="891456" y="2904656"/>
                <a:ext cx="5184878" cy="945002"/>
              </a:xfrm>
              <a:prstGeom prst="rect">
                <a:avLst/>
              </a:prstGeom>
              <a:blipFill>
                <a:blip r:embed="rId2"/>
                <a:stretch>
                  <a:fillRect r="-298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7262401-447F-BF0B-BAF2-CE41D45692E1}"/>
                  </a:ext>
                </a:extLst>
              </p:cNvPr>
              <p:cNvSpPr txBox="1"/>
              <p:nvPr/>
            </p:nvSpPr>
            <p:spPr>
              <a:xfrm>
                <a:off x="996334" y="3958334"/>
                <a:ext cx="4572000" cy="846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CMI</m:t>
                          </m:r>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dirty="0">
                  <a:latin typeface="+mn-lt"/>
                </a:endParaRPr>
              </a:p>
            </p:txBody>
          </p:sp>
        </mc:Choice>
        <mc:Fallback>
          <p:sp>
            <p:nvSpPr>
              <p:cNvPr id="13" name="TextBox 12">
                <a:extLst>
                  <a:ext uri="{FF2B5EF4-FFF2-40B4-BE49-F238E27FC236}">
                    <a16:creationId xmlns:a16="http://schemas.microsoft.com/office/drawing/2014/main" id="{17262401-447F-BF0B-BAF2-CE41D45692E1}"/>
                  </a:ext>
                </a:extLst>
              </p:cNvPr>
              <p:cNvSpPr txBox="1">
                <a:spLocks noRot="1" noChangeAspect="1" noMove="1" noResize="1" noEditPoints="1" noAdjustHandles="1" noChangeArrowheads="1" noChangeShapeType="1" noTextEdit="1"/>
              </p:cNvSpPr>
              <p:nvPr/>
            </p:nvSpPr>
            <p:spPr>
              <a:xfrm>
                <a:off x="996334" y="3958334"/>
                <a:ext cx="4572000" cy="846642"/>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38D4AB0C-63E3-4E61-6F9C-61F77DF280A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5932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3"/>
            <a:ext cx="8229600" cy="48452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main purpose of distribution systems</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is</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to</a:t>
            </a:r>
            <a:r>
              <a:rPr lang="en-US" sz="2400" dirty="0">
                <a:solidFill>
                  <a:schemeClr val="tx1"/>
                </a:solidFill>
                <a:latin typeface="Calibri" panose="020F0502020204030204" pitchFamily="34" charset="0"/>
                <a:cs typeface="Calibri" panose="020F0502020204030204" pitchFamily="34" charset="0"/>
              </a:rPr>
              <a:t> provide electricity to customers to conduct the activities that require electricity. Assessment of the distribution system to determine the extent to which electricity is made available to the customers without interruptions provides a measure of system reliability.</a:t>
            </a:r>
          </a:p>
          <a:p>
            <a:pPr algn="just">
              <a:lnSpc>
                <a:spcPct val="120000"/>
              </a:lnSpc>
              <a:spcAft>
                <a:spcPts val="1200"/>
              </a:spcAft>
            </a:pPr>
            <a:r>
              <a:rPr lang="en-US" sz="2400" dirty="0">
                <a:solidFill>
                  <a:srgbClr val="FF0000"/>
                </a:solidFill>
                <a:latin typeface="Calibri" panose="020F0502020204030204" pitchFamily="34" charset="0"/>
                <a:cs typeface="Calibri" panose="020F0502020204030204" pitchFamily="34" charset="0"/>
              </a:rPr>
              <a:t>Reliability</a:t>
            </a:r>
            <a:r>
              <a:rPr lang="en-US" sz="2400" dirty="0">
                <a:solidFill>
                  <a:schemeClr val="tx1"/>
                </a:solidFill>
                <a:latin typeface="Calibri" panose="020F0502020204030204" pitchFamily="34" charset="0"/>
                <a:cs typeface="Calibri" panose="020F0502020204030204" pitchFamily="34" charset="0"/>
              </a:rPr>
              <a:t> is defined as the ability of the system to provide electricity without interruptions, and </a:t>
            </a:r>
            <a:r>
              <a:rPr lang="en-US" sz="2400" dirty="0">
                <a:solidFill>
                  <a:srgbClr val="FF0000"/>
                </a:solidFill>
                <a:latin typeface="Calibri" panose="020F0502020204030204" pitchFamily="34" charset="0"/>
                <a:cs typeface="Calibri" panose="020F0502020204030204" pitchFamily="34" charset="0"/>
              </a:rPr>
              <a:t>resiliency</a:t>
            </a:r>
            <a:r>
              <a:rPr lang="en-US" sz="2400" dirty="0">
                <a:solidFill>
                  <a:schemeClr val="tx1"/>
                </a:solidFill>
                <a:latin typeface="Calibri" panose="020F0502020204030204" pitchFamily="34" charset="0"/>
                <a:cs typeface="Calibri" panose="020F0502020204030204" pitchFamily="34" charset="0"/>
              </a:rPr>
              <a:t> is defined as the ability of the system to recover from extreme or unplanned events.</a:t>
            </a:r>
            <a:r>
              <a:rPr lang="en-US" sz="2400" dirty="0">
                <a:solidFill>
                  <a:srgbClr val="FF0000"/>
                </a:solidFill>
                <a:latin typeface="Calibri" panose="020F0502020204030204" pitchFamily="34" charset="0"/>
                <a:cs typeface="Calibri" panose="020F0502020204030204" pitchFamily="34" charset="0"/>
              </a:rPr>
              <a:t>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240957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3"/>
                </a:pPr>
                <a:r>
                  <a:rPr lang="en-US" sz="2400" b="1" kern="1200" dirty="0">
                    <a:solidFill>
                      <a:srgbClr val="FF0000"/>
                    </a:solidFill>
                    <a:latin typeface="Calibri" panose="020F0502020204030204" pitchFamily="34" charset="0"/>
                    <a:cs typeface="Calibri" panose="020F0502020204030204" pitchFamily="34" charset="0"/>
                  </a:rPr>
                  <a:t>Customer Average Interruption Duration Index (CAIDI)</a:t>
                </a:r>
              </a:p>
              <a:p>
                <a:pPr marL="0" indent="0" algn="just">
                  <a:lnSpc>
                    <a:spcPct val="120000"/>
                  </a:lnSpc>
                  <a:buNone/>
                </a:pPr>
                <a:r>
                  <a:rPr lang="en-US" sz="2400" kern="1200" dirty="0">
                    <a:solidFill>
                      <a:schemeClr val="tx1"/>
                    </a:solidFill>
                    <a:latin typeface="Calibri" panose="020F0502020204030204" pitchFamily="34" charset="0"/>
                    <a:cs typeface="Calibri" panose="020F0502020204030204" pitchFamily="34" charset="0"/>
                  </a:rPr>
                  <a:t>This index gives the average time needed to restore service.</a:t>
                </a:r>
              </a:p>
              <a:p>
                <a:pPr marL="0" indent="0" algn="just">
                  <a:lnSpc>
                    <a:spcPct val="120000"/>
                  </a:lnSpc>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400" i="1" smtClean="0">
                              <a:solidFill>
                                <a:schemeClr val="tx1"/>
                              </a:solidFill>
                              <a:latin typeface="Cambria Math" panose="02040503050406030204" pitchFamily="18" charset="0"/>
                            </a:rPr>
                          </m:ctrlPr>
                        </m:mPr>
                        <m:mr>
                          <m:e>
                            <m:r>
                              <m:rPr>
                                <m:nor/>
                              </m:rPr>
                              <a:rPr lang="en-US" sz="2400" i="1">
                                <a:solidFill>
                                  <a:schemeClr val="tx1"/>
                                </a:solidFill>
                              </a:rPr>
                              <m:t> </m:t>
                            </m:r>
                            <m:r>
                              <m:rPr>
                                <m:nor/>
                              </m:rPr>
                              <a:rPr lang="en-US" sz="2400">
                                <a:solidFill>
                                  <a:schemeClr val="tx1"/>
                                </a:solidFill>
                              </a:rPr>
                              <m:t>CAIDI</m:t>
                            </m:r>
                            <m:r>
                              <m:rPr>
                                <m:nor/>
                              </m:rPr>
                              <a:rPr lang="en-US" sz="2400" i="1">
                                <a:solidFill>
                                  <a:schemeClr val="tx1"/>
                                </a:solidFill>
                              </a:rPr>
                              <m:t> </m:t>
                            </m:r>
                          </m:e>
                          <m:e>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m:rPr>
                                    <m:nor/>
                                  </m:rPr>
                                  <a:rPr lang="en-US" sz="2400" i="1">
                                    <a:solidFill>
                                      <a:schemeClr val="tx1"/>
                                    </a:solidFill>
                                  </a:rPr>
                                  <m:t> </m:t>
                                </m:r>
                                <m:r>
                                  <m:rPr>
                                    <m:nor/>
                                  </m:rPr>
                                  <a:rPr lang="en-US" sz="2400">
                                    <a:solidFill>
                                      <a:schemeClr val="tx1"/>
                                    </a:solidFill>
                                  </a:rPr>
                                  <m:t>Total</m:t>
                                </m:r>
                                <m:r>
                                  <m:rPr>
                                    <m:nor/>
                                  </m:rPr>
                                  <a:rPr lang="en-US" sz="2400">
                                    <a:solidFill>
                                      <a:schemeClr val="tx1"/>
                                    </a:solidFill>
                                  </a:rPr>
                                  <m:t> </m:t>
                                </m:r>
                                <m:r>
                                  <m:rPr>
                                    <m:nor/>
                                  </m:rPr>
                                  <a:rPr lang="en-US" sz="2400">
                                    <a:solidFill>
                                      <a:schemeClr val="tx1"/>
                                    </a:solidFill>
                                  </a:rPr>
                                  <m:t>Customer</m:t>
                                </m:r>
                                <m:r>
                                  <m:rPr>
                                    <m:nor/>
                                  </m:rPr>
                                  <a:rPr lang="en-US" sz="2400">
                                    <a:solidFill>
                                      <a:schemeClr val="tx1"/>
                                    </a:solidFill>
                                  </a:rPr>
                                  <m:t> </m:t>
                                </m:r>
                                <m:r>
                                  <m:rPr>
                                    <m:nor/>
                                  </m:rPr>
                                  <a:rPr lang="en-US" sz="2400">
                                    <a:solidFill>
                                      <a:schemeClr val="tx1"/>
                                    </a:solidFill>
                                  </a:rPr>
                                  <m:t>Minutes</m:t>
                                </m:r>
                                <m:r>
                                  <m:rPr>
                                    <m:nor/>
                                  </m:rPr>
                                  <a:rPr lang="en-US" sz="2400">
                                    <a:solidFill>
                                      <a:schemeClr val="tx1"/>
                                    </a:solidFill>
                                  </a:rPr>
                                  <m:t> </m:t>
                                </m:r>
                                <m:r>
                                  <m:rPr>
                                    <m:nor/>
                                  </m:rPr>
                                  <a:rPr lang="en-US" sz="2400">
                                    <a:solidFill>
                                      <a:schemeClr val="tx1"/>
                                    </a:solidFill>
                                  </a:rPr>
                                  <m:t>of</m:t>
                                </m:r>
                                <m:r>
                                  <m:rPr>
                                    <m:nor/>
                                  </m:rPr>
                                  <a:rPr lang="en-US" sz="2400">
                                    <a:solidFill>
                                      <a:schemeClr val="tx1"/>
                                    </a:solidFill>
                                  </a:rPr>
                                  <m:t> </m:t>
                                </m:r>
                                <m:r>
                                  <m:rPr>
                                    <m:nor/>
                                  </m:rPr>
                                  <a:rPr lang="en-US" sz="2400">
                                    <a:solidFill>
                                      <a:schemeClr val="tx1"/>
                                    </a:solidFill>
                                  </a:rPr>
                                  <m:t>Interruption</m:t>
                                </m:r>
                                <m:r>
                                  <m:rPr>
                                    <m:nor/>
                                  </m:rPr>
                                  <a:rPr lang="en-US" sz="2400" i="1">
                                    <a:solidFill>
                                      <a:schemeClr val="tx1"/>
                                    </a:solidFill>
                                  </a:rPr>
                                  <m:t> </m:t>
                                </m:r>
                              </m:num>
                              <m:den>
                                <m:r>
                                  <m:rPr>
                                    <m:nor/>
                                  </m:rPr>
                                  <a:rPr lang="en-US" sz="2400" i="1">
                                    <a:solidFill>
                                      <a:schemeClr val="tx1"/>
                                    </a:solidFill>
                                  </a:rPr>
                                  <m:t> </m:t>
                                </m:r>
                                <m:r>
                                  <m:rPr>
                                    <m:nor/>
                                  </m:rPr>
                                  <a:rPr lang="en-US" sz="2400">
                                    <a:solidFill>
                                      <a:schemeClr val="tx1"/>
                                    </a:solidFill>
                                  </a:rPr>
                                  <m:t>Total</m:t>
                                </m:r>
                                <m:r>
                                  <m:rPr>
                                    <m:nor/>
                                  </m:rPr>
                                  <a:rPr lang="en-US" sz="2400">
                                    <a:solidFill>
                                      <a:schemeClr val="tx1"/>
                                    </a:solidFill>
                                  </a:rPr>
                                  <m:t> </m:t>
                                </m:r>
                                <m:r>
                                  <m:rPr>
                                    <m:nor/>
                                  </m:rPr>
                                  <a:rPr lang="en-US" sz="2400">
                                    <a:solidFill>
                                      <a:schemeClr val="tx1"/>
                                    </a:solidFill>
                                  </a:rPr>
                                  <m:t>Number</m:t>
                                </m:r>
                                <m:r>
                                  <m:rPr>
                                    <m:nor/>
                                  </m:rPr>
                                  <a:rPr lang="en-US" sz="2400">
                                    <a:solidFill>
                                      <a:schemeClr val="tx1"/>
                                    </a:solidFill>
                                  </a:rPr>
                                  <m:t> </m:t>
                                </m:r>
                                <m:r>
                                  <m:rPr>
                                    <m:nor/>
                                  </m:rPr>
                                  <a:rPr lang="en-US" sz="2400">
                                    <a:solidFill>
                                      <a:schemeClr val="tx1"/>
                                    </a:solidFill>
                                  </a:rPr>
                                  <m:t>of</m:t>
                                </m:r>
                                <m:r>
                                  <m:rPr>
                                    <m:nor/>
                                  </m:rPr>
                                  <a:rPr lang="en-US" sz="2400">
                                    <a:solidFill>
                                      <a:schemeClr val="tx1"/>
                                    </a:solidFill>
                                  </a:rPr>
                                  <m:t> </m:t>
                                </m:r>
                                <m:r>
                                  <m:rPr>
                                    <m:nor/>
                                  </m:rPr>
                                  <a:rPr lang="en-US" sz="2400">
                                    <a:solidFill>
                                      <a:schemeClr val="tx1"/>
                                    </a:solidFill>
                                  </a:rPr>
                                  <m:t>Customers</m:t>
                                </m:r>
                                <m:r>
                                  <m:rPr>
                                    <m:nor/>
                                  </m:rPr>
                                  <a:rPr lang="en-US" sz="2400">
                                    <a:solidFill>
                                      <a:schemeClr val="tx1"/>
                                    </a:solidFill>
                                  </a:rPr>
                                  <m:t> </m:t>
                                </m:r>
                                <m:r>
                                  <m:rPr>
                                    <m:nor/>
                                  </m:rPr>
                                  <a:rPr lang="en-US" sz="2400">
                                    <a:solidFill>
                                      <a:schemeClr val="tx1"/>
                                    </a:solidFill>
                                  </a:rPr>
                                  <m:t>Interrupted</m:t>
                                </m:r>
                                <m:r>
                                  <m:rPr>
                                    <m:nor/>
                                  </m:rPr>
                                  <a:rPr lang="en-US" sz="2400" i="1">
                                    <a:solidFill>
                                      <a:schemeClr val="tx1"/>
                                    </a:solidFill>
                                  </a:rPr>
                                  <m:t> </m:t>
                                </m:r>
                              </m:den>
                            </m:f>
                          </m:e>
                        </m:mr>
                        <m:mr>
                          <m:e/>
                          <m:e>
                            <m:r>
                              <a:rPr lang="en-US" sz="2400" i="1">
                                <a:solidFill>
                                  <a:schemeClr val="tx1"/>
                                </a:solidFill>
                                <a:latin typeface="Cambria Math" panose="02040503050406030204" pitchFamily="18" charset="0"/>
                              </a:rPr>
                              <m:t> </m:t>
                            </m:r>
                          </m:e>
                        </m:mr>
                      </m:m>
                    </m:oMath>
                  </m:oMathPara>
                </a14:m>
                <a:endParaRPr lang="en-US" sz="2800" dirty="0">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2409573"/>
              </a:xfrm>
              <a:blipFill>
                <a:blip r:embed="rId2"/>
                <a:stretch>
                  <a:fillRect l="-1111" t="-25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30</a:t>
            </a:fld>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7C8018D-0CE5-3995-6C1C-158ABE040414}"/>
                  </a:ext>
                </a:extLst>
              </p:cNvPr>
              <p:cNvSpPr txBox="1"/>
              <p:nvPr/>
            </p:nvSpPr>
            <p:spPr>
              <a:xfrm>
                <a:off x="2119386" y="3000064"/>
                <a:ext cx="3168729" cy="8063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nary>
                            <m:naryPr>
                              <m:chr m:val="∑"/>
                              <m:limLoc m:val="undOvr"/>
                              <m:grow m:val="on"/>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sub>
                            <m:sup/>
                            <m:e>
                              <m:r>
                                <a:rPr lang="en-US">
                                  <a:solidFill>
                                    <a:schemeClr val="tx1"/>
                                  </a:solidFill>
                                  <a:latin typeface="Cambria Math" panose="02040503050406030204" pitchFamily="18" charset="0"/>
                                </a:rPr>
                                <m:t> </m:t>
                              </m:r>
                            </m:e>
                          </m:nary>
                          <m:r>
                            <a:rPr lang="en-US">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𝑙</m:t>
                              </m:r>
                            </m:sub>
                          </m:sSub>
                        </m:num>
                        <m:den>
                          <m:r>
                            <m:rPr>
                              <m:sty m:val="p"/>
                            </m:rPr>
                            <a:rPr lang="en-US">
                              <a:solidFill>
                                <a:schemeClr val="tx1"/>
                              </a:solidFill>
                              <a:latin typeface="Cambria Math" panose="02040503050406030204" pitchFamily="18" charset="0"/>
                            </a:rPr>
                            <m:t>CI</m:t>
                          </m:r>
                        </m:den>
                      </m:f>
                      <m:r>
                        <a:rPr lang="en-US">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CMI</m:t>
                          </m:r>
                        </m:num>
                        <m:den>
                          <m:r>
                            <m:rPr>
                              <m:sty m:val="p"/>
                            </m:rPr>
                            <a:rPr lang="en-US">
                              <a:solidFill>
                                <a:schemeClr val="tx1"/>
                              </a:solidFill>
                              <a:latin typeface="Cambria Math" panose="02040503050406030204" pitchFamily="18" charset="0"/>
                            </a:rPr>
                            <m:t>CI</m:t>
                          </m:r>
                        </m:den>
                      </m:f>
                    </m:oMath>
                  </m:oMathPara>
                </a14:m>
                <a:endParaRPr lang="en-US" sz="1600" dirty="0"/>
              </a:p>
            </p:txBody>
          </p:sp>
        </mc:Choice>
        <mc:Fallback>
          <p:sp>
            <p:nvSpPr>
              <p:cNvPr id="8" name="TextBox 7">
                <a:extLst>
                  <a:ext uri="{FF2B5EF4-FFF2-40B4-BE49-F238E27FC236}">
                    <a16:creationId xmlns:a16="http://schemas.microsoft.com/office/drawing/2014/main" id="{A7C8018D-0CE5-3995-6C1C-158ABE040414}"/>
                  </a:ext>
                </a:extLst>
              </p:cNvPr>
              <p:cNvSpPr txBox="1">
                <a:spLocks noRot="1" noChangeAspect="1" noMove="1" noResize="1" noEditPoints="1" noAdjustHandles="1" noChangeArrowheads="1" noChangeShapeType="1" noTextEdit="1"/>
              </p:cNvSpPr>
              <p:nvPr/>
            </p:nvSpPr>
            <p:spPr>
              <a:xfrm>
                <a:off x="2119386" y="3000064"/>
                <a:ext cx="3168729" cy="806375"/>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9D7CB3D-E68C-7C6A-518B-230352BE9837}"/>
              </a:ext>
            </a:extLst>
          </p:cNvPr>
          <p:cNvSpPr txBox="1"/>
          <p:nvPr/>
        </p:nvSpPr>
        <p:spPr>
          <a:xfrm>
            <a:off x="555522" y="3847568"/>
            <a:ext cx="1438378" cy="279692"/>
          </a:xfrm>
          <a:prstGeom prst="rect">
            <a:avLst/>
          </a:prstGeom>
          <a:noFill/>
        </p:spPr>
        <p:txBody>
          <a:bodyPr wrap="square">
            <a:spAutoFit/>
          </a:bodyPr>
          <a:lstStyle/>
          <a:p>
            <a:pPr marL="0" marR="0">
              <a:lnSpc>
                <a:spcPts val="1200"/>
              </a:lnSpc>
              <a:spcBef>
                <a:spcPts val="0"/>
              </a:spcBef>
              <a:spcAft>
                <a:spcPts val="1200"/>
              </a:spcAft>
            </a:pPr>
            <a:r>
              <a:rPr lang="en-US" dirty="0">
                <a:latin typeface="+mn-lt"/>
              </a:rPr>
              <a:t>Also,</a:t>
            </a:r>
            <a:endParaRPr lang="en-US" sz="3600" dirty="0">
              <a:effectLst/>
              <a:latin typeface="Georgia" panose="0204050205040502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372A78C-E043-6403-FBA9-D4A6CED40585}"/>
                  </a:ext>
                </a:extLst>
              </p:cNvPr>
              <p:cNvSpPr txBox="1"/>
              <p:nvPr/>
            </p:nvSpPr>
            <p:spPr>
              <a:xfrm>
                <a:off x="1015856" y="4222510"/>
                <a:ext cx="2687894" cy="789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effectLst/>
                          <a:latin typeface="Cambria Math" panose="02040503050406030204" pitchFamily="18" charset="0"/>
                          <a:ea typeface="Calibri" panose="020F0502020204030204" pitchFamily="34" charset="0"/>
                          <a:cs typeface="Times New Roman" panose="02020603050405020304" pitchFamily="18" charset="0"/>
                        </a:rPr>
                        <m:t>CAIDI</m:t>
                      </m:r>
                      <m:r>
                        <a:rPr lang="en-US"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SAIDI</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SAIFI</m:t>
                          </m:r>
                          <m:r>
                            <m:rPr>
                              <m:nor/>
                            </m:rPr>
                            <a:rPr lang="en-US" i="1">
                              <a:effectLst/>
                              <a:latin typeface="+mn-lt"/>
                              <a:ea typeface="Calibri" panose="020F0502020204030204" pitchFamily="34" charset="0"/>
                              <a:cs typeface="Times New Roman" panose="02020603050405020304" pitchFamily="18" charset="0"/>
                            </a:rPr>
                            <m:t> </m:t>
                          </m:r>
                        </m:den>
                      </m:f>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F372A78C-E043-6403-FBA9-D4A6CED40585}"/>
                  </a:ext>
                </a:extLst>
              </p:cNvPr>
              <p:cNvSpPr txBox="1">
                <a:spLocks noRot="1" noChangeAspect="1" noMove="1" noResize="1" noEditPoints="1" noAdjustHandles="1" noChangeArrowheads="1" noChangeShapeType="1" noTextEdit="1"/>
              </p:cNvSpPr>
              <p:nvPr/>
            </p:nvSpPr>
            <p:spPr>
              <a:xfrm>
                <a:off x="1015856" y="4222510"/>
                <a:ext cx="2687894" cy="789319"/>
              </a:xfrm>
              <a:prstGeom prst="rect">
                <a:avLst/>
              </a:prstGeom>
              <a:blipFill>
                <a:blip r:embed="rId4"/>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533BADAF-5F3C-F66A-8EE2-758E8B7D75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43788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856910"/>
            <a:ext cx="8229600" cy="2352632"/>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4"/>
            </a:pPr>
            <a:r>
              <a:rPr lang="en-US" b="1" dirty="0">
                <a:solidFill>
                  <a:srgbClr val="FF0000"/>
                </a:solidFill>
                <a:latin typeface="Calibri" panose="020F0502020204030204" pitchFamily="34" charset="0"/>
                <a:cs typeface="Calibri" panose="020F0502020204030204" pitchFamily="34" charset="0"/>
              </a:rPr>
              <a:t>Customer Total Average Interruption Duration Index (CTAIDI)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total average time that customers who experienced at least an interruption were without power. This index is similar to CAIDI except that customers with multiple interruptions are counted only once.</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47B7E10-9EB7-E766-337C-7E7B085D9227}"/>
                  </a:ext>
                </a:extLst>
              </p:cNvPr>
              <p:cNvSpPr txBox="1"/>
              <p:nvPr/>
            </p:nvSpPr>
            <p:spPr>
              <a:xfrm>
                <a:off x="695222" y="3405289"/>
                <a:ext cx="5490088" cy="9540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CTAIDI</m:t>
                            </m:r>
                            <m:r>
                              <m:rPr>
                                <m:nor/>
                              </m:rPr>
                              <a:rPr lang="en-US" i="1">
                                <a:effectLst/>
                                <a:latin typeface="+mn-lt"/>
                                <a:ea typeface="Calibri" panose="020F0502020204030204" pitchFamily="34" charset="0"/>
                                <a:cs typeface="Times New Roman" panose="02020603050405020304" pitchFamily="18" charset="0"/>
                              </a:rPr>
                              <m:t> </m:t>
                            </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Minutes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Interruption</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Distinct</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Interrupted</m:t>
                                </m:r>
                                <m:r>
                                  <m:rPr>
                                    <m:nor/>
                                  </m:rPr>
                                  <a:rPr lang="en-US" i="1">
                                    <a:effectLst/>
                                    <a:latin typeface="+mn-lt"/>
                                    <a:ea typeface="Calibri" panose="020F0502020204030204" pitchFamily="34" charset="0"/>
                                    <a:cs typeface="Times New Roman" panose="02020603050405020304" pitchFamily="18" charset="0"/>
                                  </a:rPr>
                                  <m:t> </m:t>
                                </m:r>
                              </m:den>
                            </m:f>
                          </m:e>
                        </m:mr>
                        <m: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17" name="TextBox 16">
                <a:extLst>
                  <a:ext uri="{FF2B5EF4-FFF2-40B4-BE49-F238E27FC236}">
                    <a16:creationId xmlns:a16="http://schemas.microsoft.com/office/drawing/2014/main" id="{447B7E10-9EB7-E766-337C-7E7B085D9227}"/>
                  </a:ext>
                </a:extLst>
              </p:cNvPr>
              <p:cNvSpPr txBox="1">
                <a:spLocks noRot="1" noChangeAspect="1" noMove="1" noResize="1" noEditPoints="1" noAdjustHandles="1" noChangeArrowheads="1" noChangeShapeType="1" noTextEdit="1"/>
              </p:cNvSpPr>
              <p:nvPr/>
            </p:nvSpPr>
            <p:spPr>
              <a:xfrm>
                <a:off x="695222" y="3405289"/>
                <a:ext cx="5490088" cy="954044"/>
              </a:xfrm>
              <a:prstGeom prst="rect">
                <a:avLst/>
              </a:prstGeom>
              <a:blipFill>
                <a:blip r:embed="rId2"/>
                <a:stretch>
                  <a:fillRect r="-459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F0A94D6-6CCA-365C-C369-9F070CBEAF83}"/>
                  </a:ext>
                </a:extLst>
              </p:cNvPr>
              <p:cNvSpPr txBox="1"/>
              <p:nvPr/>
            </p:nvSpPr>
            <p:spPr>
              <a:xfrm>
                <a:off x="1712862" y="4536059"/>
                <a:ext cx="3240138"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CN</m:t>
                          </m:r>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CMI</m:t>
                          </m:r>
                        </m:num>
                        <m:den>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CN</m:t>
                          </m:r>
                        </m:den>
                      </m:f>
                    </m:oMath>
                  </m:oMathPara>
                </a14:m>
                <a:endParaRPr lang="en-US" sz="1600" dirty="0"/>
              </a:p>
            </p:txBody>
          </p:sp>
        </mc:Choice>
        <mc:Fallback>
          <p:sp>
            <p:nvSpPr>
              <p:cNvPr id="19" name="TextBox 18">
                <a:extLst>
                  <a:ext uri="{FF2B5EF4-FFF2-40B4-BE49-F238E27FC236}">
                    <a16:creationId xmlns:a16="http://schemas.microsoft.com/office/drawing/2014/main" id="{FF0A94D6-6CCA-365C-C369-9F070CBEAF83}"/>
                  </a:ext>
                </a:extLst>
              </p:cNvPr>
              <p:cNvSpPr txBox="1">
                <a:spLocks noRot="1" noChangeAspect="1" noMove="1" noResize="1" noEditPoints="1" noAdjustHandles="1" noChangeArrowheads="1" noChangeShapeType="1" noTextEdit="1"/>
              </p:cNvSpPr>
              <p:nvPr/>
            </p:nvSpPr>
            <p:spPr>
              <a:xfrm>
                <a:off x="1712862" y="4536059"/>
                <a:ext cx="3240138" cy="786177"/>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533BADAF-5F3C-F66A-8EE2-758E8B7D75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83343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191535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5"/>
                </a:pPr>
                <a:r>
                  <a:rPr lang="en-US" sz="2400" b="1" kern="1200" dirty="0">
                    <a:solidFill>
                      <a:srgbClr val="FF0000"/>
                    </a:solidFill>
                    <a:latin typeface="Calibri" panose="020F0502020204030204" pitchFamily="34" charset="0"/>
                    <a:cs typeface="Calibri" panose="020F0502020204030204" pitchFamily="34" charset="0"/>
                  </a:rPr>
                  <a:t>Customer Average Interruption Frequency Index (CAIFI)</a:t>
                </a:r>
              </a:p>
              <a:p>
                <a:pPr marL="0" indent="0" algn="just">
                  <a:lnSpc>
                    <a:spcPct val="120000"/>
                  </a:lnSpc>
                  <a:buNone/>
                </a:pPr>
                <a:r>
                  <a:rPr lang="en-US" sz="2400" kern="1200" dirty="0">
                    <a:solidFill>
                      <a:schemeClr val="tx1"/>
                    </a:solidFill>
                  </a:rPr>
                  <a:t>This index gives the average frequency of sustained interruptions for those customers experiencing sustained interruptions. The customer is counted once regardless of the number of times interrupted for this calculation.</a:t>
                </a:r>
                <a:endParaRPr lang="en-US" sz="2400" i="1" dirty="0">
                  <a:solidFill>
                    <a:schemeClr val="tx1"/>
                  </a:solidFill>
                  <a:latin typeface="Cambria Math" panose="02040503050406030204" pitchFamily="18" charset="0"/>
                </a:endParaRPr>
              </a:p>
              <a:p>
                <a:pPr marL="0" indent="0" algn="just">
                  <a:lnSpc>
                    <a:spcPct val="120000"/>
                  </a:lnSpc>
                  <a:buNone/>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CAIFI</m:t>
                      </m:r>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Number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Customer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Interruptions</m:t>
                          </m:r>
                          <m:r>
                            <m:rPr>
                              <m:nor/>
                            </m:rPr>
                            <a:rPr lang="en-US" sz="2400" i="1">
                              <a:solidFill>
                                <a:schemeClr val="tx1"/>
                              </a:solidFill>
                              <a:effectLst/>
                              <a:ea typeface="Calibri" panose="020F0502020204030204" pitchFamily="34" charset="0"/>
                              <a:cs typeface="Times New Roman" panose="02020603050405020304" pitchFamily="18" charset="0"/>
                            </a:rPr>
                            <m:t> </m:t>
                          </m:r>
                        </m:num>
                        <m:den>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Number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Distinct</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Customers</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Interrupted</m:t>
                          </m:r>
                          <m:r>
                            <m:rPr>
                              <m:nor/>
                            </m:rPr>
                            <a:rPr lang="en-US" sz="2400" i="1">
                              <a:solidFill>
                                <a:schemeClr val="tx1"/>
                              </a:solidFill>
                              <a:effectLst/>
                              <a:ea typeface="Calibri" panose="020F0502020204030204" pitchFamily="34" charset="0"/>
                              <a:cs typeface="Times New Roman" panose="02020603050405020304" pitchFamily="18" charset="0"/>
                            </a:rPr>
                            <m:t> </m:t>
                          </m:r>
                        </m:den>
                      </m:f>
                    </m:oMath>
                  </m:oMathPara>
                </a14:m>
                <a:endParaRPr lang="en-US" sz="1600" i="1"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1915352"/>
              </a:xfrm>
              <a:blipFill>
                <a:blip r:embed="rId2"/>
                <a:stretch>
                  <a:fillRect l="-1111" t="-318" r="-1111" b="-6815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32</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1877677-04B6-9DB4-B716-102D6E6FA40F}"/>
                  </a:ext>
                </a:extLst>
              </p:cNvPr>
              <p:cNvSpPr txBox="1"/>
              <p:nvPr/>
            </p:nvSpPr>
            <p:spPr>
              <a:xfrm>
                <a:off x="1436431" y="4353522"/>
                <a:ext cx="2219263"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 </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Σ</m:t>
                              </m:r>
                            </m:e>
                            <m:sub>
                              <m:r>
                                <a:rPr lang="en-US" i="1">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𝑖</m:t>
                              </m:r>
                            </m:sub>
                          </m:sSub>
                        </m:num>
                        <m:den>
                          <m:r>
                            <m:rPr>
                              <m:sty m:val="p"/>
                            </m:rPr>
                            <a:rPr lang="en-US" i="0">
                              <a:solidFill>
                                <a:schemeClr val="tx1"/>
                              </a:solidFill>
                              <a:latin typeface="Cambria Math" panose="02040503050406030204" pitchFamily="18" charset="0"/>
                            </a:rPr>
                            <m:t>CN</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𝐶𝐼</m:t>
                          </m:r>
                        </m:num>
                        <m:den>
                          <m:r>
                            <m:rPr>
                              <m:sty m:val="p"/>
                            </m:rPr>
                            <a:rPr lang="en-US" i="0">
                              <a:solidFill>
                                <a:schemeClr val="tx1"/>
                              </a:solidFill>
                              <a:latin typeface="Cambria Math" panose="02040503050406030204" pitchFamily="18" charset="0"/>
                            </a:rPr>
                            <m:t>CN</m:t>
                          </m:r>
                        </m:den>
                      </m:f>
                    </m:oMath>
                  </m:oMathPara>
                </a14:m>
                <a:endParaRPr lang="en-US" dirty="0">
                  <a:solidFill>
                    <a:schemeClr val="tx1"/>
                  </a:solidFill>
                  <a:latin typeface="+mn-lt"/>
                </a:endParaRPr>
              </a:p>
            </p:txBody>
          </p:sp>
        </mc:Choice>
        <mc:Fallback>
          <p:sp>
            <p:nvSpPr>
              <p:cNvPr id="6" name="TextBox 5">
                <a:extLst>
                  <a:ext uri="{FF2B5EF4-FFF2-40B4-BE49-F238E27FC236}">
                    <a16:creationId xmlns:a16="http://schemas.microsoft.com/office/drawing/2014/main" id="{A1877677-04B6-9DB4-B716-102D6E6FA40F}"/>
                  </a:ext>
                </a:extLst>
              </p:cNvPr>
              <p:cNvSpPr txBox="1">
                <a:spLocks noRot="1" noChangeAspect="1" noMove="1" noResize="1" noEditPoints="1" noAdjustHandles="1" noChangeArrowheads="1" noChangeShapeType="1" noTextEdit="1"/>
              </p:cNvSpPr>
              <p:nvPr/>
            </p:nvSpPr>
            <p:spPr>
              <a:xfrm>
                <a:off x="1436431" y="4353522"/>
                <a:ext cx="2219263" cy="786177"/>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97E15F19-90E3-8283-3227-183AE15D7D6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9290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297732" y="928456"/>
            <a:ext cx="8229600" cy="1466235"/>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6"/>
            </a:pPr>
            <a:r>
              <a:rPr lang="en-US" b="1" dirty="0">
                <a:solidFill>
                  <a:srgbClr val="FF0000"/>
                </a:solidFill>
                <a:latin typeface="Calibri" panose="020F0502020204030204" pitchFamily="34" charset="0"/>
                <a:cs typeface="Calibri" panose="020F0502020204030204" pitchFamily="34" charset="0"/>
              </a:rPr>
              <a:t>Average Service Availability Index (ASAI)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percentage of time that a customer has received power during the defined reporting period.</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2A1733E-4084-8F53-D615-BF0829663258}"/>
                  </a:ext>
                </a:extLst>
              </p:cNvPr>
              <p:cNvSpPr txBox="1"/>
              <p:nvPr/>
            </p:nvSpPr>
            <p:spPr>
              <a:xfrm>
                <a:off x="850266" y="2507305"/>
                <a:ext cx="7124532" cy="1843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ASAI</m:t>
                            </m:r>
                            <m:r>
                              <m:rPr>
                                <m:nor/>
                              </m:rPr>
                              <a:rPr lang="en-US" i="1">
                                <a:effectLst/>
                                <a:latin typeface="+mn-lt"/>
                                <a:ea typeface="Calibri" panose="020F0502020204030204" pitchFamily="34" charset="0"/>
                                <a:cs typeface="Times New Roman" panose="02020603050405020304" pitchFamily="18" charset="0"/>
                              </a:rPr>
                              <m:t> </m:t>
                            </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Hours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Service</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Availability</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Hours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Service</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Demand</m:t>
                                </m:r>
                                <m:r>
                                  <m:rPr>
                                    <m:nor/>
                                  </m:rPr>
                                  <a:rPr lang="en-US" i="1">
                                    <a:effectLst/>
                                    <a:latin typeface="+mn-lt"/>
                                    <a:ea typeface="Calibri" panose="020F0502020204030204" pitchFamily="34" charset="0"/>
                                    <a:cs typeface="Times New Roman" panose="02020603050405020304" pitchFamily="18" charset="0"/>
                                  </a:rPr>
                                  <m:t> </m:t>
                                </m:r>
                              </m:den>
                            </m:f>
                          </m:e>
                        </m:mr>
                        <m: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Hours</m:t>
                                </m:r>
                                <m:r>
                                  <m:rPr>
                                    <m:nor/>
                                  </m:rPr>
                                  <a:rPr lang="en-US" i="1">
                                    <a:effectLst/>
                                    <a:latin typeface="+mn-lt"/>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a:effectLst/>
                                        <a:latin typeface="Cambria Math" panose="02040503050406030204" pitchFamily="18" charset="0"/>
                                        <a:ea typeface="Calibri" panose="020F0502020204030204" pitchFamily="34" charset="0"/>
                                        <a:cs typeface="Times New Roman" panose="02020603050405020304" pitchFamily="18" charset="0"/>
                                      </a:rPr>
                                      <m:t> </m:t>
                                    </m:r>
                                  </m:e>
                                </m:nary>
                                <m:r>
                                  <a:rPr lang="en-US">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num>
                                  <m:den>
                                    <m:r>
                                      <a:rPr lang="en-US">
                                        <a:effectLst/>
                                        <a:latin typeface="Cambria Math" panose="02040503050406030204" pitchFamily="18" charset="0"/>
                                        <a:ea typeface="Calibri" panose="020F0502020204030204" pitchFamily="34" charset="0"/>
                                        <a:cs typeface="Times New Roman" panose="02020603050405020304" pitchFamily="18" charset="0"/>
                                      </a:rPr>
                                      <m:t>60</m:t>
                                    </m:r>
                                  </m:den>
                                </m:f>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Hours</m:t>
                                </m:r>
                                <m:r>
                                  <m:rPr>
                                    <m:nor/>
                                  </m:rPr>
                                  <a:rPr lang="en-US" i="1">
                                    <a:effectLst/>
                                    <a:latin typeface="+mn-lt"/>
                                    <a:ea typeface="Calibri" panose="020F0502020204030204" pitchFamily="34" charset="0"/>
                                    <a:cs typeface="Times New Roman" panose="02020603050405020304" pitchFamily="18" charset="0"/>
                                  </a:rPr>
                                  <m:t> </m:t>
                                </m:r>
                              </m:den>
                            </m:f>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D2A1733E-4084-8F53-D615-BF0829663258}"/>
                  </a:ext>
                </a:extLst>
              </p:cNvPr>
              <p:cNvSpPr txBox="1">
                <a:spLocks noRot="1" noChangeAspect="1" noMove="1" noResize="1" noEditPoints="1" noAdjustHandles="1" noChangeArrowheads="1" noChangeShapeType="1" noTextEdit="1"/>
              </p:cNvSpPr>
              <p:nvPr/>
            </p:nvSpPr>
            <p:spPr>
              <a:xfrm>
                <a:off x="850266" y="2507305"/>
                <a:ext cx="7124532" cy="1843390"/>
              </a:xfrm>
              <a:prstGeom prst="rect">
                <a:avLst/>
              </a:prstGeom>
              <a:blipFill>
                <a:blip r:embed="rId2"/>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30E2A78-62C9-632D-B144-446F6F2C275C}"/>
              </a:ext>
            </a:extLst>
          </p:cNvPr>
          <p:cNvSpPr txBox="1"/>
          <p:nvPr/>
        </p:nvSpPr>
        <p:spPr>
          <a:xfrm>
            <a:off x="278515" y="4601545"/>
            <a:ext cx="8548533" cy="830997"/>
          </a:xfrm>
          <a:prstGeom prst="rect">
            <a:avLst/>
          </a:prstGeom>
          <a:noFill/>
        </p:spPr>
        <p:txBody>
          <a:bodyPr wrap="square">
            <a:spAutoFit/>
          </a:bodyPr>
          <a:lstStyle/>
          <a:p>
            <a:r>
              <a:rPr lang="en-US" dirty="0"/>
              <a:t>If the reporting period is one year, the number of hours are 8760 for normal years and 8784 for a leap year.</a:t>
            </a:r>
          </a:p>
        </p:txBody>
      </p:sp>
      <p:sp>
        <p:nvSpPr>
          <p:cNvPr id="4" name="Footer Placeholder 4">
            <a:extLst>
              <a:ext uri="{FF2B5EF4-FFF2-40B4-BE49-F238E27FC236}">
                <a16:creationId xmlns:a16="http://schemas.microsoft.com/office/drawing/2014/main" id="{97E15F19-90E3-8283-3227-183AE15D7D6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02420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105830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7"/>
            </a:pPr>
            <a:r>
              <a:rPr lang="en-US" sz="2400" b="1" kern="1200" dirty="0">
                <a:solidFill>
                  <a:srgbClr val="FF0000"/>
                </a:solidFill>
                <a:latin typeface="Calibri" panose="020F0502020204030204" pitchFamily="34" charset="0"/>
                <a:cs typeface="Calibri" panose="020F0502020204030204" pitchFamily="34" charset="0"/>
              </a:rPr>
              <a:t>Customers Experiencing Multiple Interruptions (</a:t>
            </a:r>
            <a:r>
              <a:rPr lang="en-US" sz="2400" b="1" kern="1200" dirty="0" err="1">
                <a:solidFill>
                  <a:srgbClr val="FF0000"/>
                </a:solidFill>
                <a:latin typeface="Calibri" panose="020F0502020204030204" pitchFamily="34" charset="0"/>
                <a:cs typeface="Calibri" panose="020F0502020204030204" pitchFamily="34" charset="0"/>
              </a:rPr>
              <a:t>CEMI</a:t>
            </a:r>
            <a:r>
              <a:rPr lang="en-US" sz="2400" b="1" kern="1200" baseline="-25000" dirty="0" err="1">
                <a:solidFill>
                  <a:srgbClr val="FF0000"/>
                </a:solidFill>
                <a:latin typeface="Calibri" panose="020F0502020204030204" pitchFamily="34" charset="0"/>
                <a:cs typeface="Calibri" panose="020F0502020204030204" pitchFamily="34" charset="0"/>
              </a:rPr>
              <a:t>n</a:t>
            </a:r>
            <a:r>
              <a:rPr lang="en-US" sz="2400" b="1" kern="1200" dirty="0">
                <a:solidFill>
                  <a:srgbClr val="FF0000"/>
                </a:solidFill>
                <a:latin typeface="Calibri" panose="020F0502020204030204" pitchFamily="34" charset="0"/>
                <a:cs typeface="Calibri" panose="020F0502020204030204" pitchFamily="34" charset="0"/>
              </a:rPr>
              <a:t>) </a:t>
            </a:r>
          </a:p>
          <a:p>
            <a:pPr marL="0" indent="0" algn="just">
              <a:lnSpc>
                <a:spcPct val="120000"/>
              </a:lnSpc>
              <a:buNone/>
            </a:pPr>
            <a:r>
              <a:rPr lang="en-US" sz="2400" kern="1200" dirty="0">
                <a:solidFill>
                  <a:schemeClr val="tx1"/>
                </a:solidFill>
              </a:rPr>
              <a:t>This index gives the fraction of individual customers experiencing more than n sustained interruptions.</a:t>
            </a:r>
            <a:endParaRPr lang="en-US" sz="2400" i="1"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34</a:t>
            </a:fld>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B547FE6-CD71-3EDB-9C47-4DDFA629A83E}"/>
                  </a:ext>
                </a:extLst>
              </p:cNvPr>
              <p:cNvSpPr txBox="1"/>
              <p:nvPr/>
            </p:nvSpPr>
            <p:spPr>
              <a:xfrm>
                <a:off x="724719" y="2499141"/>
                <a:ext cx="7694562" cy="1142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CEMI</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m>
                            <m:mPr>
                              <m:plcHide m:val="on"/>
                              <m:mcs>
                                <m:mc>
                                  <m:mcPr>
                                    <m:count m:val="1"/>
                                    <m:mcJc m:val="center"/>
                                  </m:mcPr>
                                </m:mc>
                              </m:mcs>
                              <m:ctrlPr>
                                <a:rPr lang="en-US" i="1">
                                  <a:effectLst/>
                                  <a:latin typeface="Cambria Math" panose="02040503050406030204" pitchFamily="18" charset="0"/>
                                </a:rPr>
                              </m:ctrlPr>
                            </m:mP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that</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Experienced</m:t>
                                </m:r>
                                <m:r>
                                  <m:rPr>
                                    <m:nor/>
                                  </m:rPr>
                                  <a:rPr lang="en-US" i="1">
                                    <a:effectLst/>
                                    <a:latin typeface="+mn-lt"/>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𝑛</m:t>
                                </m:r>
                              </m:e>
                            </m:m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More</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Sustained</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Interruptions</m:t>
                                </m:r>
                                <m:r>
                                  <m:rPr>
                                    <m:nor/>
                                  </m:rPr>
                                  <a:rPr lang="en-US" i="1">
                                    <a:effectLst/>
                                    <a:latin typeface="+mn-lt"/>
                                    <a:ea typeface="Calibri" panose="020F0502020204030204" pitchFamily="34" charset="0"/>
                                    <a:cs typeface="Times New Roman" panose="02020603050405020304" pitchFamily="18" charset="0"/>
                                  </a:rPr>
                                  <m:t> </m:t>
                                </m:r>
                              </m:e>
                            </m:mr>
                          </m:m>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Served</m:t>
                          </m:r>
                          <m:r>
                            <m:rPr>
                              <m:nor/>
                            </m:rPr>
                            <a:rPr lang="en-US" i="1">
                              <a:effectLst/>
                              <a:latin typeface="+mn-lt"/>
                              <a:ea typeface="Calibri" panose="020F0502020204030204" pitchFamily="34" charset="0"/>
                              <a:cs typeface="Times New Roman" panose="02020603050405020304" pitchFamily="18" charset="0"/>
                            </a:rPr>
                            <m:t> </m:t>
                          </m:r>
                        </m:den>
                      </m:f>
                    </m:oMath>
                  </m:oMathPara>
                </a14:m>
                <a:endParaRPr lang="en-US" dirty="0">
                  <a:latin typeface="+mn-lt"/>
                </a:endParaRPr>
              </a:p>
            </p:txBody>
          </p:sp>
        </mc:Choice>
        <mc:Fallback>
          <p:sp>
            <p:nvSpPr>
              <p:cNvPr id="12" name="TextBox 11">
                <a:extLst>
                  <a:ext uri="{FF2B5EF4-FFF2-40B4-BE49-F238E27FC236}">
                    <a16:creationId xmlns:a16="http://schemas.microsoft.com/office/drawing/2014/main" id="{EB547FE6-CD71-3EDB-9C47-4DDFA629A83E}"/>
                  </a:ext>
                </a:extLst>
              </p:cNvPr>
              <p:cNvSpPr txBox="1">
                <a:spLocks noRot="1" noChangeAspect="1" noMove="1" noResize="1" noEditPoints="1" noAdjustHandles="1" noChangeArrowheads="1" noChangeShapeType="1" noTextEdit="1"/>
              </p:cNvSpPr>
              <p:nvPr/>
            </p:nvSpPr>
            <p:spPr>
              <a:xfrm>
                <a:off x="724719" y="2499141"/>
                <a:ext cx="7694562" cy="1142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BF2F2E1B-6D44-08CB-9601-EDCAB44AB2F4}"/>
                  </a:ext>
                </a:extLst>
              </p:cNvPr>
              <p:cNvSpPr txBox="1"/>
              <p:nvPr/>
            </p:nvSpPr>
            <p:spPr>
              <a:xfrm>
                <a:off x="1688486" y="3877496"/>
                <a:ext cx="1804628" cy="853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CN</m:t>
                              </m:r>
                            </m:e>
                            <m: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𝑛</m:t>
                                  </m:r>
                                </m:e>
                              </m:d>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𝑇</m:t>
                              </m:r>
                            </m:sub>
                          </m:sSub>
                        </m:den>
                      </m:f>
                    </m:oMath>
                  </m:oMathPara>
                </a14:m>
                <a:endParaRPr lang="en-US" dirty="0">
                  <a:solidFill>
                    <a:schemeClr val="tx1"/>
                  </a:solidFill>
                  <a:latin typeface="+mn-lt"/>
                </a:endParaRPr>
              </a:p>
            </p:txBody>
          </p:sp>
        </mc:Choice>
        <mc:Fallback>
          <p:sp>
            <p:nvSpPr>
              <p:cNvPr id="15" name="TextBox 14">
                <a:extLst>
                  <a:ext uri="{FF2B5EF4-FFF2-40B4-BE49-F238E27FC236}">
                    <a16:creationId xmlns:a16="http://schemas.microsoft.com/office/drawing/2014/main" id="{BF2F2E1B-6D44-08CB-9601-EDCAB44AB2F4}"/>
                  </a:ext>
                </a:extLst>
              </p:cNvPr>
              <p:cNvSpPr txBox="1">
                <a:spLocks noRot="1" noChangeAspect="1" noMove="1" noResize="1" noEditPoints="1" noAdjustHandles="1" noChangeArrowheads="1" noChangeShapeType="1" noTextEdit="1"/>
              </p:cNvSpPr>
              <p:nvPr/>
            </p:nvSpPr>
            <p:spPr>
              <a:xfrm>
                <a:off x="1688486" y="3877496"/>
                <a:ext cx="1804628" cy="853439"/>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BAEA95CB-341D-348F-1A34-BA6DD4AD1BF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3853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689302"/>
            <a:ext cx="8229600" cy="3229923"/>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8"/>
            </a:pPr>
            <a:r>
              <a:rPr lang="en-US" b="1" dirty="0">
                <a:solidFill>
                  <a:srgbClr val="FF0000"/>
                </a:solidFill>
                <a:latin typeface="Calibri" panose="020F0502020204030204" pitchFamily="34" charset="0"/>
                <a:cs typeface="Calibri" panose="020F0502020204030204" pitchFamily="34" charset="0"/>
              </a:rPr>
              <a:t>Customers Experiencing Long Interruption Durations (CELID)</a:t>
            </a:r>
          </a:p>
          <a:p>
            <a:pPr algn="just" eaLnBrk="1" hangingPunct="1">
              <a:lnSpc>
                <a:spcPct val="120000"/>
              </a:lnSpc>
              <a:spcBef>
                <a:spcPct val="20000"/>
              </a:spcBef>
              <a:buClr>
                <a:srgbClr val="CE1126"/>
              </a:buClr>
              <a:buSzPct val="80000"/>
            </a:pPr>
            <a:r>
              <a:rPr lang="en-US" dirty="0">
                <a:latin typeface="+mn-lt"/>
              </a:rPr>
              <a:t>This index gives the fraction of individual customers who experience interruptions with durations longer than or equal to a given time. The time is either the duration of a single interruption (S) or the total amount of time (T) that a customer has been interrupted during the reporting period. For the single interruption duration, we get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8FC2E3F-6453-397A-7D1A-9DB72530AB15}"/>
                  </a:ext>
                </a:extLst>
              </p:cNvPr>
              <p:cNvSpPr txBox="1"/>
              <p:nvPr/>
            </p:nvSpPr>
            <p:spPr>
              <a:xfrm>
                <a:off x="750044" y="3861200"/>
                <a:ext cx="7071444" cy="1292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CELID</m:t>
                                </m:r>
                                <m:r>
                                  <m:rPr>
                                    <m:nor/>
                                  </m:rPr>
                                  <a:rPr lang="en-US" i="1">
                                    <a:effectLst/>
                                    <a:latin typeface="+mn-lt"/>
                                    <a:ea typeface="Calibri" panose="020F0502020204030204" pitchFamily="34" charset="0"/>
                                    <a:cs typeface="Times New Roman" panose="02020603050405020304" pitchFamily="18" charset="0"/>
                                  </a:rPr>
                                  <m:t> </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𝑆</m:t>
                                </m:r>
                              </m:sub>
                            </m:sSub>
                          </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m>
                                  <m:mPr>
                                    <m:plcHide m:val="on"/>
                                    <m:mcs>
                                      <m:mc>
                                        <m:mcPr>
                                          <m:count m:val="1"/>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that</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Experienced</m:t>
                                      </m:r>
                                      <m:r>
                                        <m:rPr>
                                          <m:nor/>
                                        </m:rPr>
                                        <a:rPr lang="en-US" i="1">
                                          <a:effectLst/>
                                          <a:latin typeface="+mn-lt"/>
                                          <a:ea typeface="Calibri" panose="020F0502020204030204" pitchFamily="34" charset="0"/>
                                          <a:cs typeface="Times New Roman" panose="02020603050405020304" pitchFamily="18" charset="0"/>
                                        </a:rPr>
                                        <m:t> </m:t>
                                      </m:r>
                                    </m:e>
                                  </m:mr>
                                  <m:mr>
                                    <m:e>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an</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Interruption</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i="1">
                                          <a:effectLst/>
                                          <a:latin typeface="+mn-lt"/>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𝑆</m:t>
                                      </m:r>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More</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Hours</m:t>
                                      </m:r>
                                      <m:r>
                                        <m:rPr>
                                          <m:nor/>
                                        </m:rPr>
                                        <a:rPr lang="en-US" i="1">
                                          <a:effectLst/>
                                          <a:latin typeface="+mn-lt"/>
                                          <a:ea typeface="Calibri" panose="020F0502020204030204" pitchFamily="34" charset="0"/>
                                          <a:cs typeface="Times New Roman" panose="02020603050405020304" pitchFamily="18" charset="0"/>
                                        </a:rPr>
                                        <m:t> </m:t>
                                      </m:r>
                                    </m:e>
                                  </m:mr>
                                </m:m>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Served</m:t>
                                </m:r>
                                <m:r>
                                  <m:rPr>
                                    <m:nor/>
                                  </m:rPr>
                                  <a:rPr lang="en-US" i="1">
                                    <a:effectLst/>
                                    <a:latin typeface="+mn-lt"/>
                                    <a:ea typeface="Calibri" panose="020F0502020204030204" pitchFamily="34" charset="0"/>
                                    <a:cs typeface="Times New Roman" panose="02020603050405020304" pitchFamily="18" charset="0"/>
                                  </a:rPr>
                                  <m:t> </m:t>
                                </m:r>
                              </m:den>
                            </m:f>
                          </m:e>
                        </m:mr>
                        <m:mr>
                          <m:e/>
                          <m:e>
                            <m:r>
                              <a:rPr lang="en-US"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400" dirty="0">
                  <a:effectLst/>
                  <a:latin typeface="+mn-lt"/>
                  <a:ea typeface="Calibri" panose="020F0502020204030204" pitchFamily="34" charset="0"/>
                  <a:cs typeface="Times New Roman" panose="02020603050405020304" pitchFamily="18" charset="0"/>
                </a:endParaRPr>
              </a:p>
            </p:txBody>
          </p:sp>
        </mc:Choice>
        <mc:Fallback>
          <p:sp>
            <p:nvSpPr>
              <p:cNvPr id="17" name="TextBox 16">
                <a:extLst>
                  <a:ext uri="{FF2B5EF4-FFF2-40B4-BE49-F238E27FC236}">
                    <a16:creationId xmlns:a16="http://schemas.microsoft.com/office/drawing/2014/main" id="{58FC2E3F-6453-397A-7D1A-9DB72530AB15}"/>
                  </a:ext>
                </a:extLst>
              </p:cNvPr>
              <p:cNvSpPr txBox="1">
                <a:spLocks noRot="1" noChangeAspect="1" noMove="1" noResize="1" noEditPoints="1" noAdjustHandles="1" noChangeArrowheads="1" noChangeShapeType="1" noTextEdit="1"/>
              </p:cNvSpPr>
              <p:nvPr/>
            </p:nvSpPr>
            <p:spPr>
              <a:xfrm>
                <a:off x="750044" y="3861200"/>
                <a:ext cx="7071444" cy="1292533"/>
              </a:xfrm>
              <a:prstGeom prst="rect">
                <a:avLst/>
              </a:prstGeom>
              <a:blipFill>
                <a:blip r:embed="rId2"/>
                <a:stretch>
                  <a:fillRect r="-8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3BBF07A-29C7-5BB1-18AB-40A99BDCFA3A}"/>
                  </a:ext>
                </a:extLst>
              </p:cNvPr>
              <p:cNvSpPr txBox="1"/>
              <p:nvPr/>
            </p:nvSpPr>
            <p:spPr>
              <a:xfrm>
                <a:off x="690517" y="5153733"/>
                <a:ext cx="4572000" cy="8631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CN</m:t>
                              </m:r>
                            </m:e>
                            <m:sub>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𝑡</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𝑆</m:t>
                              </m:r>
                              <m:r>
                                <a:rPr lang="en-US">
                                  <a:effectLst/>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400" dirty="0"/>
              </a:p>
            </p:txBody>
          </p:sp>
        </mc:Choice>
        <mc:Fallback>
          <p:sp>
            <p:nvSpPr>
              <p:cNvPr id="19" name="TextBox 18">
                <a:extLst>
                  <a:ext uri="{FF2B5EF4-FFF2-40B4-BE49-F238E27FC236}">
                    <a16:creationId xmlns:a16="http://schemas.microsoft.com/office/drawing/2014/main" id="{13BBF07A-29C7-5BB1-18AB-40A99BDCFA3A}"/>
                  </a:ext>
                </a:extLst>
              </p:cNvPr>
              <p:cNvSpPr txBox="1">
                <a:spLocks noRot="1" noChangeAspect="1" noMove="1" noResize="1" noEditPoints="1" noAdjustHandles="1" noChangeArrowheads="1" noChangeShapeType="1" noTextEdit="1"/>
              </p:cNvSpPr>
              <p:nvPr/>
            </p:nvSpPr>
            <p:spPr>
              <a:xfrm>
                <a:off x="690517" y="5153733"/>
                <a:ext cx="4572000" cy="863121"/>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BAEA95CB-341D-348F-1A34-BA6DD4AD1BF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26333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2"/>
                <a:ext cx="8229600" cy="12574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buNone/>
                </a:pPr>
                <a:r>
                  <a:rPr lang="en-US" sz="2400" kern="1200" dirty="0">
                    <a:solidFill>
                      <a:schemeClr val="tx1"/>
                    </a:solidFill>
                    <a:latin typeface="Calibri" panose="020F0502020204030204" pitchFamily="34" charset="0"/>
                    <a:cs typeface="Calibri" panose="020F0502020204030204" pitchFamily="34" charset="0"/>
                  </a:rPr>
                  <a:t>And for the total interruption duration, we get;</a:t>
                </a:r>
              </a:p>
              <a:p>
                <a:pPr marL="0" indent="0" algn="just">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rPr>
                          </m:ctrlPr>
                        </m:sSub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CELID</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eqArr>
                            <m:eqArrPr>
                              <m:ctrlPr>
                                <a:rPr lang="en-US" sz="2400" i="1">
                                  <a:solidFill>
                                    <a:schemeClr val="tx1"/>
                                  </a:solidFill>
                                  <a:latin typeface="Cambria Math" panose="02040503050406030204" pitchFamily="18" charset="0"/>
                                </a:rPr>
                              </m:ctrlPr>
                            </m:eqArrPr>
                            <m:e>
                              <m:r>
                                <m:rPr>
                                  <m:nor/>
                                </m:rPr>
                                <a:rPr lang="en-US" sz="2400">
                                  <a:solidFill>
                                    <a:schemeClr val="tx1"/>
                                  </a:solidFill>
                                </a:rPr>
                                <m:t>Total</m:t>
                              </m:r>
                              <m:r>
                                <m:rPr>
                                  <m:nor/>
                                </m:rPr>
                                <a:rPr lang="en-US" sz="2400">
                                  <a:solidFill>
                                    <a:schemeClr val="tx1"/>
                                  </a:solidFill>
                                </a:rPr>
                                <m:t> </m:t>
                              </m:r>
                              <m:r>
                                <m:rPr>
                                  <m:nor/>
                                </m:rPr>
                                <a:rPr lang="en-US" sz="2400">
                                  <a:solidFill>
                                    <a:schemeClr val="tx1"/>
                                  </a:solidFill>
                                </a:rPr>
                                <m:t>Number</m:t>
                              </m:r>
                              <m:r>
                                <m:rPr>
                                  <m:nor/>
                                </m:rPr>
                                <a:rPr lang="en-US" sz="2400">
                                  <a:solidFill>
                                    <a:schemeClr val="tx1"/>
                                  </a:solidFill>
                                </a:rPr>
                                <m:t> </m:t>
                              </m:r>
                              <m:r>
                                <m:rPr>
                                  <m:nor/>
                                </m:rPr>
                                <a:rPr lang="en-US" sz="2400">
                                  <a:solidFill>
                                    <a:schemeClr val="tx1"/>
                                  </a:solidFill>
                                </a:rPr>
                                <m:t>of</m:t>
                              </m:r>
                              <m:r>
                                <m:rPr>
                                  <m:nor/>
                                </m:rPr>
                                <a:rPr lang="en-US" sz="2400">
                                  <a:solidFill>
                                    <a:schemeClr val="tx1"/>
                                  </a:solidFill>
                                </a:rPr>
                                <m:t> </m:t>
                              </m:r>
                              <m:r>
                                <m:rPr>
                                  <m:nor/>
                                </m:rPr>
                                <a:rPr lang="en-US" sz="2400">
                                  <a:solidFill>
                                    <a:schemeClr val="tx1"/>
                                  </a:solidFill>
                                </a:rPr>
                                <m:t>Customers</m:t>
                              </m:r>
                              <m:r>
                                <m:rPr>
                                  <m:nor/>
                                </m:rPr>
                                <a:rPr lang="en-US" sz="2400">
                                  <a:solidFill>
                                    <a:schemeClr val="tx1"/>
                                  </a:solidFill>
                                </a:rPr>
                                <m:t> </m:t>
                              </m:r>
                              <m:r>
                                <m:rPr>
                                  <m:nor/>
                                </m:rPr>
                                <a:rPr lang="en-US" sz="2400">
                                  <a:solidFill>
                                    <a:schemeClr val="tx1"/>
                                  </a:solidFill>
                                </a:rPr>
                                <m:t>that</m:t>
                              </m:r>
                              <m:r>
                                <m:rPr>
                                  <m:nor/>
                                </m:rPr>
                                <a:rPr lang="en-US" sz="2400">
                                  <a:solidFill>
                                    <a:schemeClr val="tx1"/>
                                  </a:solidFill>
                                </a:rPr>
                                <m:t> </m:t>
                              </m:r>
                              <m:r>
                                <m:rPr>
                                  <m:nor/>
                                </m:rPr>
                                <a:rPr lang="en-US" sz="2400">
                                  <a:solidFill>
                                    <a:schemeClr val="tx1"/>
                                  </a:solidFill>
                                </a:rPr>
                                <m:t>Experienced</m:t>
                              </m:r>
                            </m:e>
                            <m:e>
                              <m:r>
                                <m:rPr>
                                  <m:nor/>
                                </m:rPr>
                                <a:rPr lang="en-US" sz="2400" b="0" i="0" smtClean="0">
                                  <a:solidFill>
                                    <a:schemeClr val="tx1"/>
                                  </a:solidFill>
                                </a:rPr>
                                <m:t>t</m:t>
                              </m:r>
                              <m:r>
                                <m:rPr>
                                  <m:nor/>
                                </m:rPr>
                                <a:rPr lang="en-US" sz="2400">
                                  <a:solidFill>
                                    <a:schemeClr val="tx1"/>
                                  </a:solidFill>
                                  <a:effectLst/>
                                  <a:ea typeface="Calibri" panose="020F0502020204030204" pitchFamily="34" charset="0"/>
                                  <a:cs typeface="Times New Roman" panose="02020603050405020304" pitchFamily="18" charset="0"/>
                                </a:rPr>
                                <m: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Interruption</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Duration</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i="1">
                                  <a:solidFill>
                                    <a:schemeClr val="tx1"/>
                                  </a:solidFill>
                                  <a:effectLst/>
                                  <a:ea typeface="Calibri" panose="020F0502020204030204" pitchFamily="34" charset="0"/>
                                  <a:cs typeface="Times New Roman" panose="02020603050405020304" pitchFamily="18" charset="0"/>
                                </a:rPr>
                                <m:t>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More</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Hours</m:t>
                              </m:r>
                              <m:r>
                                <m:rPr>
                                  <m:nor/>
                                </m:rPr>
                                <a:rPr lang="en-US" sz="2400" i="1">
                                  <a:solidFill>
                                    <a:schemeClr val="tx1"/>
                                  </a:solidFill>
                                  <a:effectLst/>
                                  <a:ea typeface="Calibri" panose="020F0502020204030204" pitchFamily="34" charset="0"/>
                                  <a:cs typeface="Times New Roman" panose="02020603050405020304" pitchFamily="18" charset="0"/>
                                </a:rPr>
                                <m:t> </m:t>
                              </m:r>
                            </m:e>
                          </m:eqArr>
                        </m:num>
                        <m:den>
                          <m:r>
                            <m:rPr>
                              <m:nor/>
                            </m:rPr>
                            <a:rPr lang="en-US" sz="2400" i="1">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Total</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Number</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of</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Customers</m:t>
                          </m:r>
                          <m:r>
                            <m:rPr>
                              <m:nor/>
                            </m:rPr>
                            <a:rPr lang="en-US" sz="2400">
                              <a:solidFill>
                                <a:schemeClr val="tx1"/>
                              </a:solidFill>
                              <a:effectLst/>
                              <a:ea typeface="Calibri" panose="020F0502020204030204" pitchFamily="34" charset="0"/>
                              <a:cs typeface="Times New Roman" panose="02020603050405020304" pitchFamily="18" charset="0"/>
                            </a:rPr>
                            <m:t> </m:t>
                          </m:r>
                          <m:r>
                            <m:rPr>
                              <m:nor/>
                            </m:rPr>
                            <a:rPr lang="en-US" sz="2400">
                              <a:solidFill>
                                <a:schemeClr val="tx1"/>
                              </a:solidFill>
                              <a:effectLst/>
                              <a:ea typeface="Calibri" panose="020F0502020204030204" pitchFamily="34" charset="0"/>
                              <a:cs typeface="Times New Roman" panose="02020603050405020304" pitchFamily="18" charset="0"/>
                            </a:rPr>
                            <m:t>Served</m:t>
                          </m:r>
                          <m:r>
                            <m:rPr>
                              <m:nor/>
                            </m:rPr>
                            <a:rPr lang="en-US" sz="2400" i="1">
                              <a:solidFill>
                                <a:schemeClr val="tx1"/>
                              </a:solidFill>
                              <a:effectLst/>
                              <a:ea typeface="Calibri" panose="020F0502020204030204" pitchFamily="34" charset="0"/>
                              <a:cs typeface="Times New Roman" panose="02020603050405020304" pitchFamily="18" charset="0"/>
                            </a:rPr>
                            <m:t> </m:t>
                          </m:r>
                        </m:den>
                      </m:f>
                    </m:oMath>
                  </m:oMathPara>
                </a14:m>
                <a:endParaRPr lang="en-US" sz="1600"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2"/>
                <a:ext cx="8229600" cy="1257406"/>
              </a:xfrm>
              <a:blipFill>
                <a:blip r:embed="rId2"/>
                <a:stretch>
                  <a:fillRect l="-1111" t="-485" b="-2912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36</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EF87D3C-B57E-16B3-CE5E-8AE79A32BEDB}"/>
                  </a:ext>
                </a:extLst>
              </p:cNvPr>
              <p:cNvSpPr txBox="1"/>
              <p:nvPr/>
            </p:nvSpPr>
            <p:spPr>
              <a:xfrm>
                <a:off x="1469103" y="2784971"/>
                <a:ext cx="2340897" cy="853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 </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CN</m:t>
                              </m:r>
                            </m:e>
                            <m: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𝑇</m:t>
                              </m:r>
                            </m:sub>
                          </m:sSub>
                        </m:den>
                      </m:f>
                    </m:oMath>
                  </m:oMathPara>
                </a14:m>
                <a:endParaRPr lang="en-US" dirty="0">
                  <a:solidFill>
                    <a:schemeClr val="tx1"/>
                  </a:solidFill>
                </a:endParaRPr>
              </a:p>
            </p:txBody>
          </p:sp>
        </mc:Choice>
        <mc:Fallback>
          <p:sp>
            <p:nvSpPr>
              <p:cNvPr id="6" name="TextBox 5">
                <a:extLst>
                  <a:ext uri="{FF2B5EF4-FFF2-40B4-BE49-F238E27FC236}">
                    <a16:creationId xmlns:a16="http://schemas.microsoft.com/office/drawing/2014/main" id="{AEF87D3C-B57E-16B3-CE5E-8AE79A32BEDB}"/>
                  </a:ext>
                </a:extLst>
              </p:cNvPr>
              <p:cNvSpPr txBox="1">
                <a:spLocks noRot="1" noChangeAspect="1" noMove="1" noResize="1" noEditPoints="1" noAdjustHandles="1" noChangeArrowheads="1" noChangeShapeType="1" noTextEdit="1"/>
              </p:cNvSpPr>
              <p:nvPr/>
            </p:nvSpPr>
            <p:spPr>
              <a:xfrm>
                <a:off x="1469103" y="2784971"/>
                <a:ext cx="2340897" cy="853439"/>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F2CEA07E-DA2B-ABAC-1D1E-3D9B376FB8F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5993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3.3 Load Based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2880984"/>
            <a:ext cx="8229600" cy="1466235"/>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a:pPr>
            <a:r>
              <a:rPr lang="en-US" b="1" dirty="0">
                <a:solidFill>
                  <a:srgbClr val="FF0000"/>
                </a:solidFill>
                <a:latin typeface="Calibri" panose="020F0502020204030204" pitchFamily="34" charset="0"/>
                <a:cs typeface="Calibri" panose="020F0502020204030204" pitchFamily="34" charset="0"/>
              </a:rPr>
              <a:t>Average System Interruption Frequency Index (A SIFI)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average number of times the system experienced sustained interruptions over a predefined period.</a:t>
            </a:r>
          </a:p>
        </p:txBody>
      </p:sp>
      <p:sp>
        <p:nvSpPr>
          <p:cNvPr id="13" name="TextBox 12">
            <a:extLst>
              <a:ext uri="{FF2B5EF4-FFF2-40B4-BE49-F238E27FC236}">
                <a16:creationId xmlns:a16="http://schemas.microsoft.com/office/drawing/2014/main" id="{9F19DE0C-D2CA-33FB-BE70-CA201F27508E}"/>
              </a:ext>
            </a:extLst>
          </p:cNvPr>
          <p:cNvSpPr txBox="1"/>
          <p:nvPr/>
        </p:nvSpPr>
        <p:spPr>
          <a:xfrm>
            <a:off x="508817" y="777871"/>
            <a:ext cx="8318231" cy="2627258"/>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Arial" panose="020B0604020202020204" pitchFamily="34" charset="0"/>
              <a:buChar char="•"/>
            </a:pPr>
            <a:r>
              <a:rPr lang="en-US" dirty="0">
                <a:latin typeface="Calibri" panose="020F0502020204030204" pitchFamily="34" charset="0"/>
                <a:cs typeface="Calibri" panose="020F0502020204030204" pitchFamily="34" charset="0"/>
              </a:rPr>
              <a:t>These Indices use load interrupted instead of customers affected. They are useful for measuring system performance in areas that serve relatively few customers and have large concentrations of load, such as industrial and commercial customers.</a:t>
            </a:r>
          </a:p>
          <a:p>
            <a:pPr marL="342900" indent="-342900" algn="just" eaLnBrk="1" hangingPunct="1">
              <a:lnSpc>
                <a:spcPct val="120000"/>
              </a:lnSpc>
              <a:spcBef>
                <a:spcPct val="20000"/>
              </a:spcBef>
              <a:buClr>
                <a:srgbClr val="CE1126"/>
              </a:buClr>
              <a:buSzPct val="80000"/>
              <a:buFont typeface="Arial" panose="020B0604020202020204" pitchFamily="34" charset="0"/>
              <a:buChar char="•"/>
            </a:pPr>
            <a:endParaRPr lang="en-US" sz="1600" dirty="0">
              <a:latin typeface="+mn-lt"/>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96F1071-7914-9BB6-3A09-9E003E9481B7}"/>
                  </a:ext>
                </a:extLst>
              </p:cNvPr>
              <p:cNvSpPr txBox="1"/>
              <p:nvPr/>
            </p:nvSpPr>
            <p:spPr>
              <a:xfrm>
                <a:off x="968065" y="4384613"/>
                <a:ext cx="4734235" cy="945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i="1">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ASIFI</m:t>
                            </m:r>
                            <m:r>
                              <m:rPr>
                                <m:nor/>
                              </m:rPr>
                              <a:rPr lang="en-US" i="1">
                                <a:solidFill>
                                  <a:schemeClr val="tx1"/>
                                </a:solidFill>
                                <a:effectLst/>
                                <a:latin typeface="+mn-lt"/>
                                <a:ea typeface="Calibri" panose="020F0502020204030204" pitchFamily="34" charset="0"/>
                                <a:cs typeface="Times New Roman" panose="02020603050405020304" pitchFamily="18" charset="0"/>
                              </a:rPr>
                              <m:t> </m:t>
                            </m:r>
                          </m:e>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i="1">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Total</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Connected</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kVA</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of</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Load</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Interrupted</m:t>
                                </m:r>
                                <m:r>
                                  <m:rPr>
                                    <m:nor/>
                                  </m:rPr>
                                  <a:rPr lang="en-US" i="1">
                                    <a:solidFill>
                                      <a:schemeClr val="tx1"/>
                                    </a:solidFill>
                                    <a:effectLst/>
                                    <a:latin typeface="+mn-lt"/>
                                    <a:ea typeface="Calibri" panose="020F0502020204030204" pitchFamily="34" charset="0"/>
                                    <a:cs typeface="Times New Roman" panose="02020603050405020304" pitchFamily="18" charset="0"/>
                                  </a:rPr>
                                  <m:t> </m:t>
                                </m:r>
                              </m:num>
                              <m:den>
                                <m:r>
                                  <m:rPr>
                                    <m:nor/>
                                  </m:rPr>
                                  <a:rPr lang="en-US" i="1">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Total</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Connected</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kVA</m:t>
                                </m:r>
                                <m:r>
                                  <m:rPr>
                                    <m:nor/>
                                  </m:rPr>
                                  <a:rPr lang="en-US">
                                    <a:solidFill>
                                      <a:schemeClr val="tx1"/>
                                    </a:solidFill>
                                    <a:effectLst/>
                                    <a:latin typeface="+mn-lt"/>
                                    <a:ea typeface="Calibri" panose="020F0502020204030204" pitchFamily="34" charset="0"/>
                                    <a:cs typeface="Times New Roman" panose="02020603050405020304" pitchFamily="18" charset="0"/>
                                  </a:rPr>
                                  <m:t> </m:t>
                                </m:r>
                                <m:r>
                                  <m:rPr>
                                    <m:nor/>
                                  </m:rPr>
                                  <a:rPr lang="en-US">
                                    <a:solidFill>
                                      <a:schemeClr val="tx1"/>
                                    </a:solidFill>
                                    <a:effectLst/>
                                    <a:latin typeface="+mn-lt"/>
                                    <a:ea typeface="Calibri" panose="020F0502020204030204" pitchFamily="34" charset="0"/>
                                    <a:cs typeface="Times New Roman" panose="02020603050405020304" pitchFamily="18" charset="0"/>
                                  </a:rPr>
                                  <m:t>Served</m:t>
                                </m:r>
                                <m:r>
                                  <m:rPr>
                                    <m:nor/>
                                  </m:rPr>
                                  <a:rPr lang="en-US" i="1">
                                    <a:solidFill>
                                      <a:schemeClr val="tx1"/>
                                    </a:solidFill>
                                    <a:effectLst/>
                                    <a:latin typeface="+mn-lt"/>
                                    <a:ea typeface="Calibri" panose="020F0502020204030204" pitchFamily="34" charset="0"/>
                                    <a:cs typeface="Times New Roman" panose="02020603050405020304" pitchFamily="18" charset="0"/>
                                  </a:rPr>
                                  <m:t> </m:t>
                                </m:r>
                              </m:den>
                            </m:f>
                          </m:e>
                        </m:mr>
                        <m:mr>
                          <m:e/>
                          <m:e/>
                        </m:mr>
                      </m:m>
                    </m:oMath>
                  </m:oMathPara>
                </a14:m>
                <a:endParaRPr lang="en-US" sz="1600" dirty="0">
                  <a:solidFill>
                    <a:schemeClr val="tx1"/>
                  </a:solidFill>
                  <a:effectLst/>
                  <a:latin typeface="+mn-lt"/>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696F1071-7914-9BB6-3A09-9E003E9481B7}"/>
                  </a:ext>
                </a:extLst>
              </p:cNvPr>
              <p:cNvSpPr txBox="1">
                <a:spLocks noRot="1" noChangeAspect="1" noMove="1" noResize="1" noEditPoints="1" noAdjustHandles="1" noChangeArrowheads="1" noChangeShapeType="1" noTextEdit="1"/>
              </p:cNvSpPr>
              <p:nvPr/>
            </p:nvSpPr>
            <p:spPr>
              <a:xfrm>
                <a:off x="968065" y="4384613"/>
                <a:ext cx="4734235" cy="945002"/>
              </a:xfrm>
              <a:prstGeom prst="rect">
                <a:avLst/>
              </a:prstGeom>
              <a:blipFill>
                <a:blip r:embed="rId2"/>
                <a:stretch>
                  <a:fillRect r="-478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ECB409B-6BED-76D5-330A-E4745A0EF23B}"/>
                  </a:ext>
                </a:extLst>
              </p:cNvPr>
              <p:cNvSpPr txBox="1"/>
              <p:nvPr/>
            </p:nvSpPr>
            <p:spPr>
              <a:xfrm>
                <a:off x="1907462" y="5213289"/>
                <a:ext cx="1889837" cy="866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grow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a:effectLst/>
                                  <a:latin typeface="Cambria Math" panose="02040503050406030204" pitchFamily="18" charset="0"/>
                                  <a:ea typeface="Calibri" panose="020F0502020204030204" pitchFamily="34" charset="0"/>
                                  <a:cs typeface="Times New Roman" panose="02020603050405020304" pitchFamily="18" charset="0"/>
                                </a:rPr>
                                <m:t> </m:t>
                              </m:r>
                            </m:e>
                          </m:nary>
                          <m:r>
                            <a:rPr lang="en-US">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dirty="0">
                  <a:latin typeface="+mn-lt"/>
                </a:endParaRPr>
              </a:p>
            </p:txBody>
          </p:sp>
        </mc:Choice>
        <mc:Fallback>
          <p:sp>
            <p:nvSpPr>
              <p:cNvPr id="20" name="TextBox 19">
                <a:extLst>
                  <a:ext uri="{FF2B5EF4-FFF2-40B4-BE49-F238E27FC236}">
                    <a16:creationId xmlns:a16="http://schemas.microsoft.com/office/drawing/2014/main" id="{7ECB409B-6BED-76D5-330A-E4745A0EF23B}"/>
                  </a:ext>
                </a:extLst>
              </p:cNvPr>
              <p:cNvSpPr txBox="1">
                <a:spLocks noRot="1" noChangeAspect="1" noMove="1" noResize="1" noEditPoints="1" noAdjustHandles="1" noChangeArrowheads="1" noChangeShapeType="1" noTextEdit="1"/>
              </p:cNvSpPr>
              <p:nvPr/>
            </p:nvSpPr>
            <p:spPr>
              <a:xfrm>
                <a:off x="1907462" y="5213289"/>
                <a:ext cx="1889837" cy="866840"/>
              </a:xfrm>
              <a:prstGeom prst="rect">
                <a:avLst/>
              </a:prstGeom>
              <a:blipFill>
                <a:blip r:embed="rId3"/>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EC7F520-2C77-C095-BDC8-701FCFAF988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369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3.3 Load Based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21" name="TextBox 20">
            <a:extLst>
              <a:ext uri="{FF2B5EF4-FFF2-40B4-BE49-F238E27FC236}">
                <a16:creationId xmlns:a16="http://schemas.microsoft.com/office/drawing/2014/main" id="{6BBE27B1-1FC6-FE4B-5A8F-CE258D6936A3}"/>
              </a:ext>
            </a:extLst>
          </p:cNvPr>
          <p:cNvSpPr txBox="1"/>
          <p:nvPr/>
        </p:nvSpPr>
        <p:spPr>
          <a:xfrm>
            <a:off x="457200" y="909490"/>
            <a:ext cx="8229600" cy="1466235"/>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b="1" dirty="0">
                <a:solidFill>
                  <a:srgbClr val="FF0000"/>
                </a:solidFill>
                <a:latin typeface="Calibri" panose="020F0502020204030204" pitchFamily="34" charset="0"/>
                <a:cs typeface="Calibri" panose="020F0502020204030204" pitchFamily="34" charset="0"/>
              </a:rPr>
              <a:t>Average System Interruption Duration Index (ASIDI)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The index gives the average duration of system load interruption based on connected load.</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482B90E-5A68-C953-6EC5-A75119348CDE}"/>
                  </a:ext>
                </a:extLst>
              </p:cNvPr>
              <p:cNvSpPr txBox="1"/>
              <p:nvPr/>
            </p:nvSpPr>
            <p:spPr>
              <a:xfrm>
                <a:off x="291221" y="2683759"/>
                <a:ext cx="8561558" cy="111306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libri" panose="020F0502020204030204" pitchFamily="34" charset="0"/>
                          <a:cs typeface="Times New Roman" panose="02020603050405020304" pitchFamily="18" charset="0"/>
                        </a:rPr>
                        <m:t>A</m:t>
                      </m:r>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SIDI</m:t>
                      </m:r>
                      <m:r>
                        <a:rPr lang="en-US" b="0" i="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kVA</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duration</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Load</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Interrupted</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Connected</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kVA</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Served</m:t>
                          </m:r>
                          <m:r>
                            <m:rPr>
                              <m:nor/>
                            </m:rPr>
                            <a:rPr lang="en-US" i="1">
                              <a:effectLst/>
                              <a:latin typeface="+mn-lt"/>
                              <a:ea typeface="Calibri" panose="020F0502020204030204" pitchFamily="34" charset="0"/>
                              <a:cs typeface="Times New Roman" panose="02020603050405020304" pitchFamily="18" charset="0"/>
                            </a:rPr>
                            <m:t> </m:t>
                          </m:r>
                        </m:den>
                      </m:f>
                      <m:r>
                        <a:rPr lang="en-US">
                          <a:latin typeface="Cambria Math" panose="02040503050406030204" pitchFamily="18" charset="0"/>
                        </a:rPr>
                        <m:t>=</m:t>
                      </m:r>
                      <m:f>
                        <m:fPr>
                          <m:ctrlPr>
                            <a:rPr lang="en-US" i="1">
                              <a:latin typeface="Cambria Math" panose="02040503050406030204" pitchFamily="18" charset="0"/>
                            </a:rPr>
                          </m:ctrlPr>
                        </m:fPr>
                        <m:num>
                          <m:nary>
                            <m:naryPr>
                              <m:chr m:val="∑"/>
                              <m:limLoc m:val="undOvr"/>
                              <m:grow m:val="on"/>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a:latin typeface="Cambria Math" panose="02040503050406030204" pitchFamily="18" charset="0"/>
                                </a:rPr>
                                <m:t> </m:t>
                              </m:r>
                            </m:e>
                          </m:nary>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𝑇</m:t>
                              </m:r>
                            </m:sub>
                          </m:sSub>
                        </m:den>
                      </m:f>
                    </m:oMath>
                  </m:oMathPara>
                </a14:m>
                <a:endParaRPr lang="en-US" sz="1600" dirty="0"/>
              </a:p>
              <a:p>
                <a:pPr/>
                <a:endParaRPr lang="en-US" sz="1600" dirty="0">
                  <a:latin typeface="+mn-lt"/>
                </a:endParaRPr>
              </a:p>
            </p:txBody>
          </p:sp>
        </mc:Choice>
        <mc:Fallback>
          <p:sp>
            <p:nvSpPr>
              <p:cNvPr id="23" name="TextBox 22">
                <a:extLst>
                  <a:ext uri="{FF2B5EF4-FFF2-40B4-BE49-F238E27FC236}">
                    <a16:creationId xmlns:a16="http://schemas.microsoft.com/office/drawing/2014/main" id="{A482B90E-5A68-C953-6EC5-A75119348CDE}"/>
                  </a:ext>
                </a:extLst>
              </p:cNvPr>
              <p:cNvSpPr txBox="1">
                <a:spLocks noRot="1" noChangeAspect="1" noMove="1" noResize="1" noEditPoints="1" noAdjustHandles="1" noChangeArrowheads="1" noChangeShapeType="1" noTextEdit="1"/>
              </p:cNvSpPr>
              <p:nvPr/>
            </p:nvSpPr>
            <p:spPr>
              <a:xfrm>
                <a:off x="291221" y="2683759"/>
                <a:ext cx="8561558" cy="1113062"/>
              </a:xfrm>
              <a:prstGeom prst="rect">
                <a:avLst/>
              </a:prstGeom>
              <a:blipFill>
                <a:blip r:embed="rId2"/>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EC7F520-2C77-C095-BDC8-701FCFAF988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68434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3.4 Momentary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508817" y="1780202"/>
            <a:ext cx="8229600" cy="1466235"/>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a:pPr>
            <a:r>
              <a:rPr lang="en-US" b="1" dirty="0">
                <a:solidFill>
                  <a:srgbClr val="FF0000"/>
                </a:solidFill>
                <a:latin typeface="Calibri" panose="020F0502020204030204" pitchFamily="34" charset="0"/>
                <a:cs typeface="Calibri" panose="020F0502020204030204" pitchFamily="34" charset="0"/>
              </a:rPr>
              <a:t>Momentary Average Interruption Frequency Index (MAIFI)</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average frequency of momentary interruptions experienced by customers over a duration.</a:t>
            </a:r>
          </a:p>
        </p:txBody>
      </p:sp>
      <p:sp>
        <p:nvSpPr>
          <p:cNvPr id="13" name="TextBox 12">
            <a:extLst>
              <a:ext uri="{FF2B5EF4-FFF2-40B4-BE49-F238E27FC236}">
                <a16:creationId xmlns:a16="http://schemas.microsoft.com/office/drawing/2014/main" id="{9F19DE0C-D2CA-33FB-BE70-CA201F27508E}"/>
              </a:ext>
            </a:extLst>
          </p:cNvPr>
          <p:cNvSpPr txBox="1"/>
          <p:nvPr/>
        </p:nvSpPr>
        <p:spPr>
          <a:xfrm>
            <a:off x="508817" y="777871"/>
            <a:ext cx="7949383" cy="949171"/>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Arial" panose="020B0604020202020204" pitchFamily="34" charset="0"/>
              <a:buChar char="•"/>
            </a:pPr>
            <a:r>
              <a:rPr lang="en-US" dirty="0">
                <a:latin typeface="Calibri" panose="020F0502020204030204" pitchFamily="34" charset="0"/>
                <a:cs typeface="Calibri" panose="020F0502020204030204" pitchFamily="34" charset="0"/>
              </a:rPr>
              <a:t>These indices are based on the momentary interruptions experienced by the customers.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12BB8FF-934F-DB2B-DCE8-88EF5EF5B78C}"/>
                  </a:ext>
                </a:extLst>
              </p:cNvPr>
              <p:cNvSpPr txBox="1"/>
              <p:nvPr/>
            </p:nvSpPr>
            <p:spPr>
              <a:xfrm>
                <a:off x="648925" y="3497287"/>
                <a:ext cx="7949383" cy="7945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0" smtClean="0">
                          <a:effectLst/>
                          <a:latin typeface="Cambria Math" panose="02040503050406030204" pitchFamily="18" charset="0"/>
                        </a:rPr>
                        <m:t>MAIFI</m:t>
                      </m:r>
                      <m:r>
                        <a:rPr lang="en-US" b="0" i="1" smtClean="0">
                          <a:effectLst/>
                          <a:latin typeface="Cambria Math" panose="02040503050406030204" pitchFamily="18" charset="0"/>
                        </a:rPr>
                        <m:t>=</m:t>
                      </m:r>
                      <m:f>
                        <m:fPr>
                          <m:ctrlPr>
                            <a:rPr lang="en-US" i="1" smtClean="0">
                              <a:effectLst/>
                              <a:latin typeface="Cambria Math" panose="02040503050406030204" pitchFamily="18" charset="0"/>
                            </a:rPr>
                          </m:ctrlPr>
                        </m:fPr>
                        <m:num>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Momentary</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Interuptions</m:t>
                          </m:r>
                          <m:r>
                            <m:rPr>
                              <m:nor/>
                            </m:rPr>
                            <a:rPr lang="en-US" i="1">
                              <a:effectLst/>
                              <a:latin typeface="+mn-lt"/>
                              <a:ea typeface="Calibri" panose="020F0502020204030204" pitchFamily="34" charset="0"/>
                              <a:cs typeface="Times New Roman" panose="02020603050405020304" pitchFamily="18" charset="0"/>
                            </a:rPr>
                            <m:t> </m:t>
                          </m:r>
                        </m:num>
                        <m:den>
                          <m:r>
                            <m:rPr>
                              <m:nor/>
                            </m:rPr>
                            <a:rPr lang="en-US" i="1">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Total</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Number</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of</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Customers</m:t>
                          </m:r>
                          <m:r>
                            <m:rPr>
                              <m:nor/>
                            </m:rPr>
                            <a:rPr lang="en-US">
                              <a:effectLst/>
                              <a:latin typeface="+mn-lt"/>
                              <a:ea typeface="Calibri" panose="020F0502020204030204" pitchFamily="34" charset="0"/>
                              <a:cs typeface="Times New Roman" panose="02020603050405020304" pitchFamily="18" charset="0"/>
                            </a:rPr>
                            <m:t> </m:t>
                          </m:r>
                          <m:r>
                            <m:rPr>
                              <m:nor/>
                            </m:rPr>
                            <a:rPr lang="en-US">
                              <a:effectLst/>
                              <a:latin typeface="+mn-lt"/>
                              <a:ea typeface="Calibri" panose="020F0502020204030204" pitchFamily="34" charset="0"/>
                              <a:cs typeface="Times New Roman" panose="02020603050405020304" pitchFamily="18" charset="0"/>
                            </a:rPr>
                            <m:t>Served</m:t>
                          </m:r>
                          <m:r>
                            <m:rPr>
                              <m:nor/>
                            </m:rPr>
                            <a:rPr lang="en-US" i="1">
                              <a:effectLst/>
                              <a:latin typeface="+mn-lt"/>
                              <a:ea typeface="Calibri" panose="020F0502020204030204" pitchFamily="34" charset="0"/>
                              <a:cs typeface="Times New Roman" panose="02020603050405020304" pitchFamily="18" charset="0"/>
                            </a:rPr>
                            <m:t> </m:t>
                          </m:r>
                        </m:den>
                      </m:f>
                    </m:oMath>
                  </m:oMathPara>
                </a14:m>
                <a:endParaRPr lang="en-US" dirty="0">
                  <a:latin typeface="+mn-lt"/>
                </a:endParaRPr>
              </a:p>
            </p:txBody>
          </p:sp>
        </mc:Choice>
        <mc:Fallback>
          <p:sp>
            <p:nvSpPr>
              <p:cNvPr id="4" name="TextBox 3">
                <a:extLst>
                  <a:ext uri="{FF2B5EF4-FFF2-40B4-BE49-F238E27FC236}">
                    <a16:creationId xmlns:a16="http://schemas.microsoft.com/office/drawing/2014/main" id="{D12BB8FF-934F-DB2B-DCE8-88EF5EF5B78C}"/>
                  </a:ext>
                </a:extLst>
              </p:cNvPr>
              <p:cNvSpPr txBox="1">
                <a:spLocks noRot="1" noChangeAspect="1" noMove="1" noResize="1" noEditPoints="1" noAdjustHandles="1" noChangeArrowheads="1" noChangeShapeType="1" noTextEdit="1"/>
              </p:cNvSpPr>
              <p:nvPr/>
            </p:nvSpPr>
            <p:spPr>
              <a:xfrm>
                <a:off x="648925" y="3497287"/>
                <a:ext cx="7949383" cy="7945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0D18273-2A52-92DD-A1DC-C2334ED52CB0}"/>
                  </a:ext>
                </a:extLst>
              </p:cNvPr>
              <p:cNvSpPr txBox="1"/>
              <p:nvPr/>
            </p:nvSpPr>
            <p:spPr>
              <a:xfrm>
                <a:off x="1427779" y="4389838"/>
                <a:ext cx="2133599" cy="866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nary>
                            <m:naryPr>
                              <m:chr m:val="∑"/>
                              <m:limLoc m:val="undOvr"/>
                              <m:grow m:val="on"/>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sub>
                            <m:sup/>
                            <m:e>
                              <m:r>
                                <a:rPr lang="en-US" i="0">
                                  <a:solidFill>
                                    <a:schemeClr val="tx1"/>
                                  </a:solidFill>
                                  <a:latin typeface="Cambria Math" panose="02040503050406030204" pitchFamily="18" charset="0"/>
                                </a:rPr>
                                <m:t> </m:t>
                              </m:r>
                            </m:e>
                          </m:nary>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IM</m:t>
                              </m:r>
                            </m:e>
                            <m:sub>
                              <m:r>
                                <a:rPr lang="en-US" i="1">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𝑚𝑖</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𝑇</m:t>
                              </m:r>
                            </m:sub>
                          </m:sSub>
                        </m:den>
                      </m:f>
                    </m:oMath>
                  </m:oMathPara>
                </a14:m>
                <a:endParaRPr lang="en-US" dirty="0">
                  <a:solidFill>
                    <a:schemeClr val="tx1"/>
                  </a:solidFill>
                  <a:latin typeface="+mn-lt"/>
                </a:endParaRPr>
              </a:p>
            </p:txBody>
          </p:sp>
        </mc:Choice>
        <mc:Fallback>
          <p:sp>
            <p:nvSpPr>
              <p:cNvPr id="8" name="TextBox 7">
                <a:extLst>
                  <a:ext uri="{FF2B5EF4-FFF2-40B4-BE49-F238E27FC236}">
                    <a16:creationId xmlns:a16="http://schemas.microsoft.com/office/drawing/2014/main" id="{D0D18273-2A52-92DD-A1DC-C2334ED52CB0}"/>
                  </a:ext>
                </a:extLst>
              </p:cNvPr>
              <p:cNvSpPr txBox="1">
                <a:spLocks noRot="1" noChangeAspect="1" noMove="1" noResize="1" noEditPoints="1" noAdjustHandles="1" noChangeArrowheads="1" noChangeShapeType="1" noTextEdit="1"/>
              </p:cNvSpPr>
              <p:nvPr/>
            </p:nvSpPr>
            <p:spPr>
              <a:xfrm>
                <a:off x="1427779" y="4389838"/>
                <a:ext cx="2133599" cy="866840"/>
              </a:xfrm>
              <a:prstGeom prst="rect">
                <a:avLst/>
              </a:prstGeom>
              <a:blipFill>
                <a:blip r:embed="rId3"/>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16BA3A1D-D9C6-1884-E749-94BE68FC930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3016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42975"/>
            <a:ext cx="8229600" cy="4718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400" dirty="0">
                <a:solidFill>
                  <a:schemeClr val="tx1"/>
                </a:solidFill>
                <a:latin typeface="Calibri" panose="020F0502020204030204" pitchFamily="34" charset="0"/>
                <a:cs typeface="Calibri" panose="020F0502020204030204" pitchFamily="34" charset="0"/>
              </a:rPr>
              <a:t>The subject of system resiliency and associated measures are still evolving. The focus of the slide is on reliability, although resiliency has an impact on it.</a:t>
            </a:r>
          </a:p>
          <a:p>
            <a:pPr algn="just">
              <a:spcAft>
                <a:spcPts val="384"/>
              </a:spcAft>
            </a:pPr>
            <a:r>
              <a:rPr lang="en-US" sz="2400" dirty="0">
                <a:solidFill>
                  <a:schemeClr val="tx1"/>
                </a:solidFill>
                <a:latin typeface="Calibri" panose="020F0502020204030204" pitchFamily="34" charset="0"/>
                <a:cs typeface="Calibri" panose="020F0502020204030204" pitchFamily="34" charset="0"/>
              </a:rPr>
              <a:t>The main motivation for reliability assessment is to analyze and improve system performance:</a:t>
            </a:r>
          </a:p>
          <a:p>
            <a:pPr lvl="1" algn="just">
              <a:spcAft>
                <a:spcPts val="384"/>
              </a:spcAft>
            </a:pPr>
            <a:r>
              <a:rPr lang="en-US" sz="2400" dirty="0">
                <a:solidFill>
                  <a:schemeClr val="tx1"/>
                </a:solidFill>
                <a:latin typeface="Calibri" panose="020F0502020204030204" pitchFamily="34" charset="0"/>
                <a:cs typeface="Calibri" panose="020F0502020204030204" pitchFamily="34" charset="0"/>
              </a:rPr>
              <a:t>enhances customer satisfaction and satisfies regulatory requirements</a:t>
            </a:r>
          </a:p>
          <a:p>
            <a:pPr lvl="1" algn="just">
              <a:spcAft>
                <a:spcPts val="384"/>
              </a:spcAft>
            </a:pPr>
            <a:r>
              <a:rPr lang="en-US" sz="2400" dirty="0">
                <a:solidFill>
                  <a:schemeClr val="tx1"/>
                </a:solidFill>
                <a:latin typeface="Calibri" panose="020F0502020204030204" pitchFamily="34" charset="0"/>
                <a:cs typeface="Calibri" panose="020F0502020204030204" pitchFamily="34" charset="0"/>
              </a:rPr>
              <a:t>provides information for maintenance scheduling, the basis for new or expanded system planning</a:t>
            </a:r>
          </a:p>
          <a:p>
            <a:pPr lvl="1" algn="just">
              <a:spcAft>
                <a:spcPts val="384"/>
              </a:spcAft>
            </a:pPr>
            <a:r>
              <a:rPr lang="en-US" sz="2400" dirty="0">
                <a:solidFill>
                  <a:schemeClr val="tx1"/>
                </a:solidFill>
                <a:latin typeface="Calibri" panose="020F0502020204030204" pitchFamily="34" charset="0"/>
                <a:cs typeface="Calibri" panose="020F0502020204030204" pitchFamily="34" charset="0"/>
              </a:rPr>
              <a:t>determines performance‐based rate making</a:t>
            </a:r>
          </a:p>
          <a:p>
            <a:pPr algn="just">
              <a:lnSpc>
                <a:spcPct val="120000"/>
              </a:lnSpc>
              <a:spcAft>
                <a:spcPts val="1200"/>
              </a:spcAft>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527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3.4 Momentary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40</a:t>
            </a:fld>
            <a:endParaRPr lang="en-US" dirty="0"/>
          </a:p>
        </p:txBody>
      </p:sp>
      <p:sp>
        <p:nvSpPr>
          <p:cNvPr id="21" name="TextBox 20">
            <a:extLst>
              <a:ext uri="{FF2B5EF4-FFF2-40B4-BE49-F238E27FC236}">
                <a16:creationId xmlns:a16="http://schemas.microsoft.com/office/drawing/2014/main" id="{6BBE27B1-1FC6-FE4B-5A8F-CE258D6936A3}"/>
              </a:ext>
            </a:extLst>
          </p:cNvPr>
          <p:cNvSpPr txBox="1"/>
          <p:nvPr/>
        </p:nvSpPr>
        <p:spPr>
          <a:xfrm>
            <a:off x="457200" y="979813"/>
            <a:ext cx="8229600" cy="2352632"/>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b="1" dirty="0">
                <a:solidFill>
                  <a:srgbClr val="FF0000"/>
                </a:solidFill>
                <a:latin typeface="Calibri" panose="020F0502020204030204" pitchFamily="34" charset="0"/>
                <a:cs typeface="Calibri" panose="020F0502020204030204" pitchFamily="34" charset="0"/>
              </a:rPr>
              <a:t>The Momentary Average Interruption Event Frequency Index (MAIFI</a:t>
            </a:r>
            <a:r>
              <a:rPr lang="en-US" b="1" baseline="-25000" dirty="0">
                <a:solidFill>
                  <a:srgbClr val="FF0000"/>
                </a:solidFill>
                <a:latin typeface="Calibri" panose="020F0502020204030204" pitchFamily="34" charset="0"/>
                <a:cs typeface="Calibri" panose="020F0502020204030204" pitchFamily="34" charset="0"/>
              </a:rPr>
              <a:t>E</a:t>
            </a:r>
            <a:r>
              <a:rPr lang="en-US" b="1" dirty="0">
                <a:solidFill>
                  <a:srgbClr val="FF0000"/>
                </a:solidFill>
                <a:latin typeface="Calibri" panose="020F0502020204030204" pitchFamily="34" charset="0"/>
                <a:cs typeface="Calibri" panose="020F0502020204030204" pitchFamily="34" charset="0"/>
              </a:rPr>
              <a:t>)</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gives the average frequency of momentary interruption events. It does not include the events immediately preceding a sustained interruption.</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4EDBCBF-D22E-FE1A-8A58-F30DF8A5D2F5}"/>
                  </a:ext>
                </a:extLst>
              </p:cNvPr>
              <p:cNvSpPr txBox="1"/>
              <p:nvPr/>
            </p:nvSpPr>
            <p:spPr>
              <a:xfrm>
                <a:off x="457200" y="3655396"/>
                <a:ext cx="8055429" cy="8028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MAIFI</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sub>
                            </m:sSub>
                          </m:e>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Total</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Number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of</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Customer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Momentary</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Interuptions</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Events</m:t>
                                </m:r>
                                <m:r>
                                  <m:rPr>
                                    <m:nor/>
                                  </m:rPr>
                                  <a:rPr lang="en-US" sz="2000" i="1">
                                    <a:effectLst/>
                                    <a:latin typeface="+mn-lt"/>
                                    <a:ea typeface="Calibri" panose="020F0502020204030204" pitchFamily="34" charset="0"/>
                                    <a:cs typeface="Times New Roman" panose="02020603050405020304" pitchFamily="18" charset="0"/>
                                  </a:rPr>
                                  <m:t> </m:t>
                                </m:r>
                              </m:num>
                              <m:den>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Total</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Number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of</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Customers</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Served</m:t>
                                </m:r>
                                <m:r>
                                  <m:rPr>
                                    <m:nor/>
                                  </m:rPr>
                                  <a:rPr lang="en-US" sz="2000" i="1">
                                    <a:effectLst/>
                                    <a:latin typeface="+mn-lt"/>
                                    <a:ea typeface="Calibri" panose="020F0502020204030204" pitchFamily="34" charset="0"/>
                                    <a:cs typeface="Times New Roman" panose="02020603050405020304" pitchFamily="18" charset="0"/>
                                  </a:rPr>
                                  <m:t> </m:t>
                                </m:r>
                              </m:den>
                            </m:f>
                          </m:e>
                        </m:mr>
                        <m: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24EDBCBF-D22E-FE1A-8A58-F30DF8A5D2F5}"/>
                  </a:ext>
                </a:extLst>
              </p:cNvPr>
              <p:cNvSpPr txBox="1">
                <a:spLocks noRot="1" noChangeAspect="1" noMove="1" noResize="1" noEditPoints="1" noAdjustHandles="1" noChangeArrowheads="1" noChangeShapeType="1" noTextEdit="1"/>
              </p:cNvSpPr>
              <p:nvPr/>
            </p:nvSpPr>
            <p:spPr>
              <a:xfrm>
                <a:off x="457200" y="3655396"/>
                <a:ext cx="8055429" cy="8028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6328B83-6D47-1A90-7F01-8988F346663D}"/>
                  </a:ext>
                </a:extLst>
              </p:cNvPr>
              <p:cNvSpPr txBox="1"/>
              <p:nvPr/>
            </p:nvSpPr>
            <p:spPr>
              <a:xfrm>
                <a:off x="1818030" y="4660186"/>
                <a:ext cx="1305233" cy="737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grow m:val="on"/>
                              <m:sup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20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0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IM</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sub>
                          </m:sSub>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𝑚𝑖</m:t>
                              </m:r>
                            </m:sub>
                          </m:sSub>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2000" dirty="0">
                  <a:latin typeface="+mn-lt"/>
                </a:endParaRPr>
              </a:p>
            </p:txBody>
          </p:sp>
        </mc:Choice>
        <mc:Fallback>
          <p:sp>
            <p:nvSpPr>
              <p:cNvPr id="14" name="TextBox 13">
                <a:extLst>
                  <a:ext uri="{FF2B5EF4-FFF2-40B4-BE49-F238E27FC236}">
                    <a16:creationId xmlns:a16="http://schemas.microsoft.com/office/drawing/2014/main" id="{56328B83-6D47-1A90-7F01-8988F346663D}"/>
                  </a:ext>
                </a:extLst>
              </p:cNvPr>
              <p:cNvSpPr txBox="1">
                <a:spLocks noRot="1" noChangeAspect="1" noMove="1" noResize="1" noEditPoints="1" noAdjustHandles="1" noChangeArrowheads="1" noChangeShapeType="1" noTextEdit="1"/>
              </p:cNvSpPr>
              <p:nvPr/>
            </p:nvSpPr>
            <p:spPr>
              <a:xfrm>
                <a:off x="1818030" y="4660186"/>
                <a:ext cx="1305233" cy="737702"/>
              </a:xfrm>
              <a:prstGeom prst="rect">
                <a:avLst/>
              </a:prstGeom>
              <a:blipFill>
                <a:blip r:embed="rId3"/>
                <a:stretch>
                  <a:fillRect r="-2056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16BA3A1D-D9C6-1884-E749-94BE68FC930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01825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3.4 Momentary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777871"/>
            <a:ext cx="8229600" cy="2795830"/>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3"/>
            </a:pPr>
            <a:r>
              <a:rPr lang="en-US" b="1" dirty="0">
                <a:solidFill>
                  <a:srgbClr val="FF0000"/>
                </a:solidFill>
                <a:latin typeface="Calibri" panose="020F0502020204030204" pitchFamily="34" charset="0"/>
                <a:cs typeface="Calibri" panose="020F0502020204030204" pitchFamily="34" charset="0"/>
              </a:rPr>
              <a:t>Customers Experiencing Multiple Sustained Interruption and Momentary Interruption Events Index (</a:t>
            </a:r>
            <a:r>
              <a:rPr lang="en-US" b="1" dirty="0" err="1">
                <a:solidFill>
                  <a:srgbClr val="FF0000"/>
                </a:solidFill>
                <a:latin typeface="Calibri" panose="020F0502020204030204" pitchFamily="34" charset="0"/>
                <a:cs typeface="Calibri" panose="020F0502020204030204" pitchFamily="34" charset="0"/>
              </a:rPr>
              <a:t>CEMSMI</a:t>
            </a:r>
            <a:r>
              <a:rPr lang="en-US" b="1" baseline="-25000" dirty="0" err="1">
                <a:solidFill>
                  <a:srgbClr val="FF0000"/>
                </a:solidFill>
                <a:latin typeface="Calibri" panose="020F0502020204030204" pitchFamily="34" charset="0"/>
                <a:cs typeface="Calibri" panose="020F0502020204030204" pitchFamily="34" charset="0"/>
              </a:rPr>
              <a:t>n</a:t>
            </a:r>
            <a:r>
              <a:rPr lang="en-US" b="1" dirty="0">
                <a:solidFill>
                  <a:srgbClr val="FF0000"/>
                </a:solidFill>
                <a:latin typeface="Calibri" panose="020F0502020204030204" pitchFamily="34" charset="0"/>
                <a:cs typeface="Calibri" panose="020F0502020204030204" pitchFamily="34" charset="0"/>
              </a:rPr>
              <a:t>)</a:t>
            </a:r>
          </a:p>
          <a:p>
            <a:pPr algn="just" eaLnBrk="1" hangingPunct="1">
              <a:lnSpc>
                <a:spcPct val="120000"/>
              </a:lnSpc>
              <a:spcBef>
                <a:spcPct val="20000"/>
              </a:spcBef>
              <a:buClr>
                <a:srgbClr val="CE1126"/>
              </a:buClr>
              <a:buSzPct val="80000"/>
            </a:pPr>
            <a:r>
              <a:rPr lang="en-US" dirty="0">
                <a:latin typeface="Calibri" panose="020F0502020204030204" pitchFamily="34" charset="0"/>
                <a:cs typeface="Calibri" panose="020F0502020204030204" pitchFamily="34" charset="0"/>
              </a:rPr>
              <a:t>This index is the ratio of individual customers experiencing n or more of both sustained interruptions and momentary interruption events to the total customers served. It is useful in identifying customer issues that are hidden in averages.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6455197-F7A6-0B27-EDDF-3620CA99DB78}"/>
                  </a:ext>
                </a:extLst>
              </p:cNvPr>
              <p:cNvSpPr txBox="1"/>
              <p:nvPr/>
            </p:nvSpPr>
            <p:spPr>
              <a:xfrm>
                <a:off x="1218586" y="3649901"/>
                <a:ext cx="6706828" cy="10929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smtClean="0">
                              <a:effectLst/>
                              <a:latin typeface="Cambria Math" panose="02040503050406030204" pitchFamily="18" charset="0"/>
                            </a:rPr>
                          </m:ctrlPr>
                        </m:mPr>
                        <m:mr>
                          <m:e>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CEMSMI</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m>
                                  <m:mPr>
                                    <m:plcHide m:val="on"/>
                                    <m:mcs>
                                      <m:mc>
                                        <m:mcPr>
                                          <m:count m:val="1"/>
                                          <m:mcJc m:val="center"/>
                                        </m:mcPr>
                                      </m:mc>
                                    </m:mcs>
                                    <m:ctrlPr>
                                      <a:rPr lang="en-US" sz="2000" i="1">
                                        <a:effectLst/>
                                        <a:latin typeface="Cambria Math" panose="02040503050406030204" pitchFamily="18" charset="0"/>
                                      </a:rPr>
                                    </m:ctrlPr>
                                  </m:mPr>
                                  <m:mr>
                                    <m:e>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Total</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Number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of</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Customers</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Experiening</m:t>
                                      </m:r>
                                      <m:r>
                                        <m:rPr>
                                          <m:nor/>
                                        </m:rPr>
                                        <a:rPr lang="en-US" sz="2000" i="1">
                                          <a:effectLst/>
                                          <a:latin typeface="+mn-lt"/>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e>
                                  </m:mr>
                                  <m:mr>
                                    <m:e>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or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more</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Interruptions</m:t>
                                      </m:r>
                                      <m:r>
                                        <m:rPr>
                                          <m:nor/>
                                        </m:rPr>
                                        <a:rPr lang="en-US" sz="2000" i="1">
                                          <a:effectLst/>
                                          <a:latin typeface="+mn-lt"/>
                                          <a:ea typeface="Calibri" panose="020F0502020204030204" pitchFamily="34" charset="0"/>
                                          <a:cs typeface="Times New Roman" panose="02020603050405020304" pitchFamily="18" charset="0"/>
                                        </a:rPr>
                                        <m:t> </m:t>
                                      </m:r>
                                    </m:e>
                                  </m:mr>
                                </m:m>
                              </m:num>
                              <m:den>
                                <m:r>
                                  <m:rPr>
                                    <m:nor/>
                                  </m:rPr>
                                  <a:rPr lang="en-US" sz="2000" i="1">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Total</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Number</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of</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Customers</m:t>
                                </m:r>
                                <m:r>
                                  <m:rPr>
                                    <m:nor/>
                                  </m:rPr>
                                  <a:rPr lang="en-US" sz="2000">
                                    <a:effectLst/>
                                    <a:latin typeface="+mn-lt"/>
                                    <a:ea typeface="Calibri" panose="020F0502020204030204" pitchFamily="34" charset="0"/>
                                    <a:cs typeface="Times New Roman" panose="02020603050405020304" pitchFamily="18" charset="0"/>
                                  </a:rPr>
                                  <m:t> </m:t>
                                </m:r>
                                <m:r>
                                  <m:rPr>
                                    <m:nor/>
                                  </m:rPr>
                                  <a:rPr lang="en-US" sz="2000">
                                    <a:effectLst/>
                                    <a:latin typeface="+mn-lt"/>
                                    <a:ea typeface="Calibri" panose="020F0502020204030204" pitchFamily="34" charset="0"/>
                                    <a:cs typeface="Times New Roman" panose="02020603050405020304" pitchFamily="18" charset="0"/>
                                  </a:rPr>
                                  <m:t>Served</m:t>
                                </m:r>
                                <m:r>
                                  <m:rPr>
                                    <m:nor/>
                                  </m:rPr>
                                  <a:rPr lang="en-US" sz="2000" i="1">
                                    <a:effectLst/>
                                    <a:latin typeface="+mn-lt"/>
                                    <a:ea typeface="Calibri" panose="020F0502020204030204" pitchFamily="34" charset="0"/>
                                    <a:cs typeface="Times New Roman" panose="02020603050405020304" pitchFamily="18" charset="0"/>
                                  </a:rPr>
                                  <m:t> </m:t>
                                </m:r>
                              </m:den>
                            </m:f>
                          </m:e>
                        </m:mr>
                        <m: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2000" dirty="0">
                  <a:latin typeface="+mn-lt"/>
                </a:endParaRPr>
              </a:p>
            </p:txBody>
          </p:sp>
        </mc:Choice>
        <mc:Fallback>
          <p:sp>
            <p:nvSpPr>
              <p:cNvPr id="6" name="TextBox 5">
                <a:extLst>
                  <a:ext uri="{FF2B5EF4-FFF2-40B4-BE49-F238E27FC236}">
                    <a16:creationId xmlns:a16="http://schemas.microsoft.com/office/drawing/2014/main" id="{16455197-F7A6-0B27-EDDF-3620CA99DB78}"/>
                  </a:ext>
                </a:extLst>
              </p:cNvPr>
              <p:cNvSpPr txBox="1">
                <a:spLocks noRot="1" noChangeAspect="1" noMove="1" noResize="1" noEditPoints="1" noAdjustHandles="1" noChangeArrowheads="1" noChangeShapeType="1" noTextEdit="1"/>
              </p:cNvSpPr>
              <p:nvPr/>
            </p:nvSpPr>
            <p:spPr>
              <a:xfrm>
                <a:off x="1218586" y="3649901"/>
                <a:ext cx="6706828" cy="109292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882AEE7-7A2E-DE79-91FA-EC80C7AF233D}"/>
                  </a:ext>
                </a:extLst>
              </p:cNvPr>
              <p:cNvSpPr txBox="1"/>
              <p:nvPr/>
            </p:nvSpPr>
            <p:spPr>
              <a:xfrm>
                <a:off x="2781301" y="4823504"/>
                <a:ext cx="1179871" cy="7346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CNT</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2000" dirty="0">
                  <a:latin typeface="+mn-lt"/>
                </a:endParaRPr>
              </a:p>
            </p:txBody>
          </p:sp>
        </mc:Choice>
        <mc:Fallback>
          <p:sp>
            <p:nvSpPr>
              <p:cNvPr id="12" name="TextBox 11">
                <a:extLst>
                  <a:ext uri="{FF2B5EF4-FFF2-40B4-BE49-F238E27FC236}">
                    <a16:creationId xmlns:a16="http://schemas.microsoft.com/office/drawing/2014/main" id="{8882AEE7-7A2E-DE79-91FA-EC80C7AF233D}"/>
                  </a:ext>
                </a:extLst>
              </p:cNvPr>
              <p:cNvSpPr txBox="1">
                <a:spLocks noRot="1" noChangeAspect="1" noMove="1" noResize="1" noEditPoints="1" noAdjustHandles="1" noChangeArrowheads="1" noChangeShapeType="1" noTextEdit="1"/>
              </p:cNvSpPr>
              <p:nvPr/>
            </p:nvSpPr>
            <p:spPr>
              <a:xfrm>
                <a:off x="2781301" y="4823504"/>
                <a:ext cx="1179871" cy="734625"/>
              </a:xfrm>
              <a:prstGeom prst="rect">
                <a:avLst/>
              </a:prstGeom>
              <a:blipFill>
                <a:blip r:embed="rId3"/>
                <a:stretch>
                  <a:fillRect r="-11856"/>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77B5FDA5-3E97-5821-872D-EFEB6FB271A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13123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42</a:t>
            </a:fld>
            <a:endParaRPr lang="en-US"/>
          </a:p>
        </p:txBody>
      </p:sp>
      <p:pic>
        <p:nvPicPr>
          <p:cNvPr id="4" name="Picture 3" descr="A diagram of a customer service&#10;&#10;Description automatically generated">
            <a:extLst>
              <a:ext uri="{FF2B5EF4-FFF2-40B4-BE49-F238E27FC236}">
                <a16:creationId xmlns:a16="http://schemas.microsoft.com/office/drawing/2014/main" id="{E3D2B5BC-35A9-D6B6-0E28-890FF5BBB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77" y="1803415"/>
            <a:ext cx="3560071" cy="3023622"/>
          </a:xfrm>
          <a:prstGeom prst="rect">
            <a:avLst/>
          </a:prstGeom>
        </p:spPr>
      </p:pic>
      <p:sp>
        <p:nvSpPr>
          <p:cNvPr id="6" name="TextBox 5">
            <a:extLst>
              <a:ext uri="{FF2B5EF4-FFF2-40B4-BE49-F238E27FC236}">
                <a16:creationId xmlns:a16="http://schemas.microsoft.com/office/drawing/2014/main" id="{A92ED34D-AB50-F627-4168-08BD6BF721C8}"/>
              </a:ext>
            </a:extLst>
          </p:cNvPr>
          <p:cNvSpPr txBox="1"/>
          <p:nvPr/>
        </p:nvSpPr>
        <p:spPr>
          <a:xfrm>
            <a:off x="5627479" y="4816157"/>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An example distribution feeder.</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454675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2000" dirty="0">
                <a:solidFill>
                  <a:schemeClr val="tx1"/>
                </a:solidFill>
                <a:latin typeface="Calibri" panose="020F0502020204030204" pitchFamily="34" charset="0"/>
                <a:cs typeface="Calibri" panose="020F0502020204030204" pitchFamily="34" charset="0"/>
              </a:rPr>
              <a:t>Consider a feeder serving 1000 customers as shown in the Figure with several single‐phase laterals connected to it through fuses.</a:t>
            </a:r>
          </a:p>
          <a:p>
            <a:pPr algn="just">
              <a:spcAft>
                <a:spcPts val="384"/>
              </a:spcAft>
            </a:pPr>
            <a:r>
              <a:rPr lang="en-US" sz="2000" dirty="0">
                <a:solidFill>
                  <a:schemeClr val="tx1"/>
                </a:solidFill>
                <a:latin typeface="Calibri" panose="020F0502020204030204" pitchFamily="34" charset="0"/>
                <a:cs typeface="Calibri" panose="020F0502020204030204" pitchFamily="34" charset="0"/>
              </a:rPr>
              <a:t>Protecting scheme:</a:t>
            </a:r>
          </a:p>
          <a:p>
            <a:pPr lvl="1" algn="just">
              <a:spcAft>
                <a:spcPts val="384"/>
              </a:spcAft>
            </a:pPr>
            <a:r>
              <a:rPr lang="en-US" sz="2000" dirty="0">
                <a:solidFill>
                  <a:schemeClr val="tx1"/>
                </a:solidFill>
                <a:latin typeface="Calibri" panose="020F0502020204030204" pitchFamily="34" charset="0"/>
                <a:cs typeface="Calibri" panose="020F0502020204030204" pitchFamily="34" charset="0"/>
              </a:rPr>
              <a:t>The recloser opens whenever there is a fault downstream.</a:t>
            </a:r>
          </a:p>
          <a:p>
            <a:pPr lvl="1" algn="just">
              <a:spcAft>
                <a:spcPts val="384"/>
              </a:spcAft>
            </a:pPr>
            <a:r>
              <a:rPr lang="en-US" sz="2000" dirty="0">
                <a:solidFill>
                  <a:schemeClr val="tx1"/>
                </a:solidFill>
                <a:latin typeface="Calibri" panose="020F0502020204030204" pitchFamily="34" charset="0"/>
                <a:cs typeface="Calibri" panose="020F0502020204030204" pitchFamily="34" charset="0"/>
              </a:rPr>
              <a:t>The recloser closes after a short delay and opens again if the fault is not cleared.</a:t>
            </a:r>
          </a:p>
          <a:p>
            <a:pPr lvl="1" algn="just">
              <a:spcAft>
                <a:spcPts val="384"/>
              </a:spcAft>
            </a:pPr>
            <a:r>
              <a:rPr lang="en-US" sz="2000" dirty="0">
                <a:solidFill>
                  <a:schemeClr val="tx1"/>
                </a:solidFill>
                <a:latin typeface="Calibri" panose="020F0502020204030204" pitchFamily="34" charset="0"/>
                <a:cs typeface="Calibri" panose="020F0502020204030204" pitchFamily="34" charset="0"/>
              </a:rPr>
              <a:t>It will reclose multiple times based on the selected settings for number of reclosing operations and will lock out after that if the fault is still there. </a:t>
            </a:r>
          </a:p>
        </p:txBody>
      </p:sp>
      <p:sp>
        <p:nvSpPr>
          <p:cNvPr id="9" name="Footer Placeholder 4">
            <a:extLst>
              <a:ext uri="{FF2B5EF4-FFF2-40B4-BE49-F238E27FC236}">
                <a16:creationId xmlns:a16="http://schemas.microsoft.com/office/drawing/2014/main" id="{024E2CF4-0BE4-3BA5-C729-5A006513DCB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9816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43</a:t>
            </a:fld>
            <a:endParaRPr lang="en-US"/>
          </a:p>
        </p:txBody>
      </p:sp>
      <p:pic>
        <p:nvPicPr>
          <p:cNvPr id="4" name="Picture 3" descr="A diagram of a customer service&#10;&#10;Description automatically generated">
            <a:extLst>
              <a:ext uri="{FF2B5EF4-FFF2-40B4-BE49-F238E27FC236}">
                <a16:creationId xmlns:a16="http://schemas.microsoft.com/office/drawing/2014/main" id="{E3D2B5BC-35A9-D6B6-0E28-890FF5BBB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77" y="1803415"/>
            <a:ext cx="3560071" cy="3023622"/>
          </a:xfrm>
          <a:prstGeom prst="rect">
            <a:avLst/>
          </a:prstGeom>
        </p:spPr>
      </p:pic>
      <p:sp>
        <p:nvSpPr>
          <p:cNvPr id="6" name="TextBox 5">
            <a:extLst>
              <a:ext uri="{FF2B5EF4-FFF2-40B4-BE49-F238E27FC236}">
                <a16:creationId xmlns:a16="http://schemas.microsoft.com/office/drawing/2014/main" id="{A92ED34D-AB50-F627-4168-08BD6BF721C8}"/>
              </a:ext>
            </a:extLst>
          </p:cNvPr>
          <p:cNvSpPr txBox="1"/>
          <p:nvPr/>
        </p:nvSpPr>
        <p:spPr>
          <a:xfrm>
            <a:off x="5627479" y="4816157"/>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An example distribution feeder.</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777871"/>
            <a:ext cx="4637314"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84"/>
              </a:spcAft>
            </a:pPr>
            <a:r>
              <a:rPr lang="en-US" sz="2000" dirty="0">
                <a:solidFill>
                  <a:schemeClr val="tx1"/>
                </a:solidFill>
                <a:latin typeface="Calibri" panose="020F0502020204030204" pitchFamily="34" charset="0"/>
                <a:cs typeface="Calibri" panose="020F0502020204030204" pitchFamily="34" charset="0"/>
              </a:rPr>
              <a:t>Protecting scheme:</a:t>
            </a:r>
          </a:p>
          <a:p>
            <a:pPr lvl="1" algn="just">
              <a:lnSpc>
                <a:spcPct val="120000"/>
              </a:lnSpc>
              <a:spcAft>
                <a:spcPts val="384"/>
              </a:spcAft>
            </a:pPr>
            <a:r>
              <a:rPr lang="en-US" sz="2000" dirty="0">
                <a:solidFill>
                  <a:schemeClr val="tx1"/>
                </a:solidFill>
                <a:latin typeface="Calibri" panose="020F0502020204030204" pitchFamily="34" charset="0"/>
                <a:cs typeface="Calibri" panose="020F0502020204030204" pitchFamily="34" charset="0"/>
              </a:rPr>
              <a:t>The fuse opens if the fault is downstream of the fuse, or the recloser opens if the fault is on the main feeder. </a:t>
            </a:r>
          </a:p>
          <a:p>
            <a:pPr lvl="1" algn="just">
              <a:lnSpc>
                <a:spcPct val="120000"/>
              </a:lnSpc>
              <a:spcAft>
                <a:spcPts val="384"/>
              </a:spcAft>
            </a:pPr>
            <a:r>
              <a:rPr lang="en-US" sz="2000" dirty="0">
                <a:solidFill>
                  <a:schemeClr val="tx1"/>
                </a:solidFill>
                <a:latin typeface="Calibri" panose="020F0502020204030204" pitchFamily="34" charset="0"/>
                <a:cs typeface="Calibri" panose="020F0502020204030204" pitchFamily="34" charset="0"/>
              </a:rPr>
              <a:t>The breaker opens if there is a fault anywhere downstream or it but upstream of the recloser. It follows an operation procedure similar to recloser.</a:t>
            </a:r>
          </a:p>
          <a:p>
            <a:pPr lvl="1" algn="just">
              <a:lnSpc>
                <a:spcPct val="120000"/>
              </a:lnSpc>
              <a:spcAft>
                <a:spcPts val="384"/>
              </a:spcAft>
            </a:pPr>
            <a:r>
              <a:rPr lang="en-US" sz="2000" dirty="0">
                <a:solidFill>
                  <a:schemeClr val="tx1"/>
                </a:solidFill>
                <a:latin typeface="Calibri" panose="020F0502020204030204" pitchFamily="34" charset="0"/>
                <a:cs typeface="Calibri" panose="020F0502020204030204" pitchFamily="34" charset="0"/>
              </a:rPr>
              <a:t>Opening of the breaker causes an interruption to all the customers served from this feeder.</a:t>
            </a:r>
          </a:p>
        </p:txBody>
      </p:sp>
      <p:sp>
        <p:nvSpPr>
          <p:cNvPr id="9" name="Footer Placeholder 4">
            <a:extLst>
              <a:ext uri="{FF2B5EF4-FFF2-40B4-BE49-F238E27FC236}">
                <a16:creationId xmlns:a16="http://schemas.microsoft.com/office/drawing/2014/main" id="{024E2CF4-0BE4-3BA5-C729-5A006513DCB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7227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2920545" y="3479489"/>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Log of interruptions in the system</a:t>
            </a:r>
          </a:p>
        </p:txBody>
      </p:sp>
      <p:sp>
        <p:nvSpPr>
          <p:cNvPr id="12" name="Content Placeholder 2">
            <a:extLst>
              <a:ext uri="{FF2B5EF4-FFF2-40B4-BE49-F238E27FC236}">
                <a16:creationId xmlns:a16="http://schemas.microsoft.com/office/drawing/2014/main" id="{3D680931-5AD1-5641-B7EE-8ED75DFA3100}"/>
              </a:ext>
            </a:extLst>
          </p:cNvPr>
          <p:cNvSpPr>
            <a:spLocks noGrp="1"/>
          </p:cNvSpPr>
          <p:nvPr>
            <p:ph idx="1"/>
          </p:nvPr>
        </p:nvSpPr>
        <p:spPr>
          <a:xfrm>
            <a:off x="333784" y="3901142"/>
            <a:ext cx="8229600" cy="15639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36"/>
              </a:spcAft>
            </a:pPr>
            <a:r>
              <a:rPr lang="en-US" sz="2200" dirty="0">
                <a:solidFill>
                  <a:schemeClr val="tx1"/>
                </a:solidFill>
                <a:latin typeface="Calibri" panose="020F0502020204030204" pitchFamily="34" charset="0"/>
                <a:cs typeface="Calibri" panose="020F0502020204030204" pitchFamily="34" charset="0"/>
              </a:rPr>
              <a:t>A part of the outages logged in the system is provided in the table. </a:t>
            </a:r>
          </a:p>
          <a:p>
            <a:pPr algn="just">
              <a:spcAft>
                <a:spcPts val="336"/>
              </a:spcAft>
            </a:pPr>
            <a:r>
              <a:rPr lang="en-US" sz="2200" dirty="0">
                <a:solidFill>
                  <a:schemeClr val="tx1"/>
                </a:solidFill>
                <a:latin typeface="Calibri" panose="020F0502020204030204" pitchFamily="34" charset="0"/>
                <a:cs typeface="Calibri" panose="020F0502020204030204" pitchFamily="34" charset="0"/>
              </a:rPr>
              <a:t>Note that the outage on 12 May has a total duration of 3 minutes and 11 seconds, which is a momentary interruption according to the cutoff time of 5 minutes.</a:t>
            </a:r>
          </a:p>
        </p:txBody>
      </p:sp>
      <p:sp>
        <p:nvSpPr>
          <p:cNvPr id="13" name="Footer Placeholder 4">
            <a:extLst>
              <a:ext uri="{FF2B5EF4-FFF2-40B4-BE49-F238E27FC236}">
                <a16:creationId xmlns:a16="http://schemas.microsoft.com/office/drawing/2014/main" id="{F52207CA-5C1B-E5DD-7C44-0D1A3069E7E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838329D4-D610-41A0-65C2-DFA527C9AB74}"/>
              </a:ext>
            </a:extLst>
          </p:cNvPr>
          <p:cNvPicPr>
            <a:picLocks noChangeAspect="1"/>
          </p:cNvPicPr>
          <p:nvPr/>
        </p:nvPicPr>
        <p:blipFill>
          <a:blip r:embed="rId2"/>
          <a:stretch>
            <a:fillRect/>
          </a:stretch>
        </p:blipFill>
        <p:spPr>
          <a:xfrm>
            <a:off x="1042122" y="821141"/>
            <a:ext cx="6812924" cy="2658348"/>
          </a:xfrm>
          <a:prstGeom prst="rect">
            <a:avLst/>
          </a:prstGeom>
        </p:spPr>
      </p:pic>
    </p:spTree>
    <p:extLst>
      <p:ext uri="{BB962C8B-B14F-4D97-AF65-F5344CB8AC3E}">
        <p14:creationId xmlns:p14="http://schemas.microsoft.com/office/powerpoint/2010/main" val="3518230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2920545" y="3479489"/>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Log of interruptions in the system</a:t>
            </a:r>
          </a:p>
        </p:txBody>
      </p:sp>
      <p:sp>
        <p:nvSpPr>
          <p:cNvPr id="12" name="Content Placeholder 2">
            <a:extLst>
              <a:ext uri="{FF2B5EF4-FFF2-40B4-BE49-F238E27FC236}">
                <a16:creationId xmlns:a16="http://schemas.microsoft.com/office/drawing/2014/main" id="{3D680931-5AD1-5641-B7EE-8ED75DFA3100}"/>
              </a:ext>
            </a:extLst>
          </p:cNvPr>
          <p:cNvSpPr>
            <a:spLocks noGrp="1"/>
          </p:cNvSpPr>
          <p:nvPr>
            <p:ph idx="1"/>
          </p:nvPr>
        </p:nvSpPr>
        <p:spPr>
          <a:xfrm>
            <a:off x="333784" y="3744626"/>
            <a:ext cx="8229600" cy="21323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36"/>
              </a:spcAft>
            </a:pPr>
            <a:r>
              <a:rPr lang="en-US" sz="2000" dirty="0">
                <a:solidFill>
                  <a:schemeClr val="tx1"/>
                </a:solidFill>
                <a:latin typeface="Calibri" panose="020F0502020204030204" pitchFamily="34" charset="0"/>
                <a:cs typeface="Calibri" panose="020F0502020204030204" pitchFamily="34" charset="0"/>
              </a:rPr>
              <a:t>Since this outage interrupted all the customers, it must have been due to operation of the breaker or could be due to an event in the transmission systems. </a:t>
            </a:r>
          </a:p>
          <a:p>
            <a:pPr algn="just">
              <a:spcAft>
                <a:spcPts val="336"/>
              </a:spcAft>
            </a:pPr>
            <a:r>
              <a:rPr lang="en-US" sz="2000" dirty="0">
                <a:solidFill>
                  <a:schemeClr val="tx1"/>
                </a:solidFill>
                <a:latin typeface="Calibri" panose="020F0502020204030204" pitchFamily="34" charset="0"/>
                <a:cs typeface="Calibri" panose="020F0502020204030204" pitchFamily="34" charset="0"/>
              </a:rPr>
              <a:t>Note that 400 customers experienced at least one sustained interruption, and 150 customers (connected to lateral with F2, F4, and F6 faults) experienced four sustained interruptions and total interruption of longer than three hours.</a:t>
            </a:r>
          </a:p>
        </p:txBody>
      </p:sp>
      <p:sp>
        <p:nvSpPr>
          <p:cNvPr id="13" name="Footer Placeholder 4">
            <a:extLst>
              <a:ext uri="{FF2B5EF4-FFF2-40B4-BE49-F238E27FC236}">
                <a16:creationId xmlns:a16="http://schemas.microsoft.com/office/drawing/2014/main" id="{F52207CA-5C1B-E5DD-7C44-0D1A3069E7E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838329D4-D610-41A0-65C2-DFA527C9AB74}"/>
              </a:ext>
            </a:extLst>
          </p:cNvPr>
          <p:cNvPicPr>
            <a:picLocks noChangeAspect="1"/>
          </p:cNvPicPr>
          <p:nvPr/>
        </p:nvPicPr>
        <p:blipFill>
          <a:blip r:embed="rId2"/>
          <a:stretch>
            <a:fillRect/>
          </a:stretch>
        </p:blipFill>
        <p:spPr>
          <a:xfrm>
            <a:off x="1042122" y="821141"/>
            <a:ext cx="6812924" cy="2658348"/>
          </a:xfrm>
          <a:prstGeom prst="rect">
            <a:avLst/>
          </a:prstGeom>
        </p:spPr>
      </p:pic>
    </p:spTree>
    <p:extLst>
      <p:ext uri="{BB962C8B-B14F-4D97-AF65-F5344CB8AC3E}">
        <p14:creationId xmlns:p14="http://schemas.microsoft.com/office/powerpoint/2010/main" val="3082214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4" name="Content Placeholder 3">
            <a:extLst>
              <a:ext uri="{FF2B5EF4-FFF2-40B4-BE49-F238E27FC236}">
                <a16:creationId xmlns:a16="http://schemas.microsoft.com/office/drawing/2014/main" id="{5CA2083D-993B-E5F4-E638-A1172F0789E0}"/>
              </a:ext>
            </a:extLst>
          </p:cNvPr>
          <p:cNvSpPr>
            <a:spLocks noGrp="1"/>
          </p:cNvSpPr>
          <p:nvPr>
            <p:ph idx="1"/>
          </p:nvPr>
        </p:nvSpPr>
        <p:spPr>
          <a:xfrm>
            <a:off x="203200" y="763964"/>
            <a:ext cx="9194800" cy="924584"/>
          </a:xfrm>
        </p:spPr>
        <p:txBody>
          <a:bodyPr/>
          <a:lstStyle/>
          <a:p>
            <a:pPr eaLnBrk="0" hangingPunct="0">
              <a:spcBef>
                <a:spcPct val="0"/>
              </a:spcBef>
            </a:pPr>
            <a:r>
              <a:rPr lang="en-US" sz="2400" dirty="0">
                <a:solidFill>
                  <a:schemeClr val="tx1"/>
                </a:solidFill>
                <a:latin typeface="Calibri" panose="020F0502020204030204" pitchFamily="34" charset="0"/>
                <a:cs typeface="Calibri" panose="020F0502020204030204" pitchFamily="34" charset="0"/>
              </a:rPr>
              <a:t>Various indices can be computed based on the data in this table. </a:t>
            </a:r>
            <a:endParaRPr lang="en-US" sz="1800" kern="1200" dirty="0">
              <a:solidFill>
                <a:schemeClr val="tx1"/>
              </a:solidFill>
              <a:latin typeface="Times" charset="0"/>
            </a:endParaRPr>
          </a:p>
        </p:txBody>
      </p:sp>
      <p:sp>
        <p:nvSpPr>
          <p:cNvPr id="14" name="Footer Placeholder 4">
            <a:extLst>
              <a:ext uri="{FF2B5EF4-FFF2-40B4-BE49-F238E27FC236}">
                <a16:creationId xmlns:a16="http://schemas.microsoft.com/office/drawing/2014/main" id="{768A1950-0B58-0EA2-77BC-D304C0DAF6D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
        <p:nvSpPr>
          <p:cNvPr id="10" name="TextBox 9">
            <a:extLst>
              <a:ext uri="{FF2B5EF4-FFF2-40B4-BE49-F238E27FC236}">
                <a16:creationId xmlns:a16="http://schemas.microsoft.com/office/drawing/2014/main" id="{D50F9425-30FD-4676-B48B-B7CF83C2388E}"/>
              </a:ext>
            </a:extLst>
          </p:cNvPr>
          <p:cNvSpPr txBox="1"/>
          <p:nvPr/>
        </p:nvSpPr>
        <p:spPr>
          <a:xfrm>
            <a:off x="558800" y="1436910"/>
            <a:ext cx="8483600" cy="4278094"/>
          </a:xfrm>
          <a:prstGeom prst="rect">
            <a:avLst/>
          </a:prstGeom>
          <a:noFill/>
        </p:spPr>
        <p:txBody>
          <a:bodyPr wrap="square">
            <a:spAutoFit/>
          </a:bodyPr>
          <a:lstStyle/>
          <a:p>
            <a:pPr>
              <a:spcBef>
                <a:spcPts val="1200"/>
              </a:spcBef>
              <a:spcAft>
                <a:spcPts val="1200"/>
              </a:spcAft>
            </a:pPr>
            <a:r>
              <a:rPr lang="en-US" dirty="0"/>
              <a:t>SAIFI = (400 + 150 + 100 + 150 + 150 + 150) / 1000 = 1.1</a:t>
            </a:r>
          </a:p>
          <a:p>
            <a:pPr>
              <a:spcBef>
                <a:spcPts val="1200"/>
              </a:spcBef>
              <a:spcAft>
                <a:spcPts val="1200"/>
              </a:spcAft>
            </a:pPr>
            <a:r>
              <a:rPr lang="en-US" dirty="0"/>
              <a:t>SAIDI = ((400×121.5)+(150×13.33)+(100×10.5)+(150×44.75)+(150×24.25)+(150×20.5)) / 1000 = 65.07 min</a:t>
            </a:r>
          </a:p>
          <a:p>
            <a:pPr>
              <a:spcBef>
                <a:spcPts val="1200"/>
              </a:spcBef>
              <a:spcAft>
                <a:spcPts val="1200"/>
              </a:spcAft>
            </a:pPr>
            <a:r>
              <a:rPr lang="en-US" dirty="0"/>
              <a:t>CAIDI = 65.07 / 1.1 = 59.15 min</a:t>
            </a:r>
          </a:p>
          <a:p>
            <a:pPr>
              <a:spcBef>
                <a:spcPts val="1200"/>
              </a:spcBef>
              <a:spcAft>
                <a:spcPts val="1200"/>
              </a:spcAft>
            </a:pPr>
            <a:r>
              <a:rPr lang="en-US" dirty="0"/>
              <a:t>CTAIDI = ((400×121.5)+(150×13.33)+(100×10.5)+(150×44.75)) / 550 = 130.14 min</a:t>
            </a:r>
          </a:p>
          <a:p>
            <a:pPr>
              <a:spcBef>
                <a:spcPts val="1200"/>
              </a:spcBef>
              <a:spcAft>
                <a:spcPts val="1200"/>
              </a:spcAft>
            </a:pPr>
            <a:r>
              <a:rPr lang="en-US" dirty="0"/>
              <a:t>CAIFI = (400 + 150 + 100 + 150 + 150 + 150) / 550 = 2</a:t>
            </a:r>
          </a:p>
        </p:txBody>
      </p:sp>
    </p:spTree>
    <p:extLst>
      <p:ext uri="{BB962C8B-B14F-4D97-AF65-F5344CB8AC3E}">
        <p14:creationId xmlns:p14="http://schemas.microsoft.com/office/powerpoint/2010/main" val="2336489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4" name="Content Placeholder 3">
            <a:extLst>
              <a:ext uri="{FF2B5EF4-FFF2-40B4-BE49-F238E27FC236}">
                <a16:creationId xmlns:a16="http://schemas.microsoft.com/office/drawing/2014/main" id="{5CA2083D-993B-E5F4-E638-A1172F0789E0}"/>
              </a:ext>
            </a:extLst>
          </p:cNvPr>
          <p:cNvSpPr>
            <a:spLocks noGrp="1"/>
          </p:cNvSpPr>
          <p:nvPr>
            <p:ph idx="1"/>
          </p:nvPr>
        </p:nvSpPr>
        <p:spPr>
          <a:xfrm>
            <a:off x="203200" y="763964"/>
            <a:ext cx="9194800" cy="924584"/>
          </a:xfrm>
        </p:spPr>
        <p:txBody>
          <a:bodyPr/>
          <a:lstStyle/>
          <a:p>
            <a:pPr eaLnBrk="0" hangingPunct="0">
              <a:spcBef>
                <a:spcPct val="0"/>
              </a:spcBef>
            </a:pPr>
            <a:r>
              <a:rPr lang="en-US" sz="2400" dirty="0">
                <a:solidFill>
                  <a:schemeClr val="tx1"/>
                </a:solidFill>
                <a:latin typeface="Calibri" panose="020F0502020204030204" pitchFamily="34" charset="0"/>
                <a:cs typeface="Calibri" panose="020F0502020204030204" pitchFamily="34" charset="0"/>
              </a:rPr>
              <a:t>Various indices can be computed based on the data in this table. </a:t>
            </a:r>
            <a:endParaRPr lang="en-US" sz="1800" kern="1200" dirty="0">
              <a:solidFill>
                <a:schemeClr val="tx1"/>
              </a:solidFill>
              <a:latin typeface="Times" charset="0"/>
            </a:endParaRPr>
          </a:p>
        </p:txBody>
      </p:sp>
      <p:sp>
        <p:nvSpPr>
          <p:cNvPr id="14" name="Footer Placeholder 4">
            <a:extLst>
              <a:ext uri="{FF2B5EF4-FFF2-40B4-BE49-F238E27FC236}">
                <a16:creationId xmlns:a16="http://schemas.microsoft.com/office/drawing/2014/main" id="{768A1950-0B58-0EA2-77BC-D304C0DAF6D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
        <p:nvSpPr>
          <p:cNvPr id="12" name="TextBox 11">
            <a:extLst>
              <a:ext uri="{FF2B5EF4-FFF2-40B4-BE49-F238E27FC236}">
                <a16:creationId xmlns:a16="http://schemas.microsoft.com/office/drawing/2014/main" id="{E69824AF-6414-4693-9094-DB00BAB350BC}"/>
              </a:ext>
            </a:extLst>
          </p:cNvPr>
          <p:cNvSpPr txBox="1"/>
          <p:nvPr/>
        </p:nvSpPr>
        <p:spPr>
          <a:xfrm>
            <a:off x="525462" y="1339012"/>
            <a:ext cx="8093075" cy="3293209"/>
          </a:xfrm>
          <a:prstGeom prst="rect">
            <a:avLst/>
          </a:prstGeom>
          <a:noFill/>
        </p:spPr>
        <p:txBody>
          <a:bodyPr wrap="square">
            <a:spAutoFit/>
          </a:bodyPr>
          <a:lstStyle/>
          <a:p>
            <a:pPr>
              <a:spcBef>
                <a:spcPts val="1200"/>
              </a:spcBef>
              <a:spcAft>
                <a:spcPts val="1200"/>
              </a:spcAft>
            </a:pPr>
            <a:r>
              <a:rPr lang="en-US" dirty="0"/>
              <a:t>ASAI = 1 - ((400×121.5)+(150×13.33)+(100×10.5)+(150×44.75)+(100×24.25)+(150×20.5)) / (8760×1000×60) = 0.999888</a:t>
            </a:r>
          </a:p>
          <a:p>
            <a:pPr>
              <a:spcBef>
                <a:spcPts val="1200"/>
              </a:spcBef>
              <a:spcAft>
                <a:spcPts val="1200"/>
              </a:spcAft>
            </a:pPr>
            <a:r>
              <a:rPr lang="en-US" dirty="0"/>
              <a:t>ASIFI = (800 + 300 + 220 + 300 + 200 + 300) / 2200 = 1.06</a:t>
            </a:r>
          </a:p>
          <a:p>
            <a:pPr>
              <a:spcBef>
                <a:spcPts val="1200"/>
              </a:spcBef>
              <a:spcAft>
                <a:spcPts val="1200"/>
              </a:spcAft>
            </a:pPr>
            <a:r>
              <a:rPr lang="en-US" dirty="0"/>
              <a:t>ASIDI = ((800×121.5)+(300×13.33)+(220×10.5)+(300×44.75)+(200×24.25)+(300×20.5)) / 2200 = 58.15 min</a:t>
            </a:r>
          </a:p>
        </p:txBody>
      </p:sp>
    </p:spTree>
    <p:extLst>
      <p:ext uri="{BB962C8B-B14F-4D97-AF65-F5344CB8AC3E}">
        <p14:creationId xmlns:p14="http://schemas.microsoft.com/office/powerpoint/2010/main" val="3928553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4" name="Content Placeholder 3">
            <a:extLst>
              <a:ext uri="{FF2B5EF4-FFF2-40B4-BE49-F238E27FC236}">
                <a16:creationId xmlns:a16="http://schemas.microsoft.com/office/drawing/2014/main" id="{5CA2083D-993B-E5F4-E638-A1172F0789E0}"/>
              </a:ext>
            </a:extLst>
          </p:cNvPr>
          <p:cNvSpPr>
            <a:spLocks noGrp="1"/>
          </p:cNvSpPr>
          <p:nvPr>
            <p:ph idx="1"/>
          </p:nvPr>
        </p:nvSpPr>
        <p:spPr>
          <a:xfrm>
            <a:off x="457200" y="944782"/>
            <a:ext cx="8229600" cy="4770222"/>
          </a:xfrm>
        </p:spPr>
        <p:txBody>
          <a:bodyPr/>
          <a:lstStyle/>
          <a:p>
            <a:pPr algn="just">
              <a:lnSpc>
                <a:spcPct val="120000"/>
              </a:lnSpc>
            </a:pPr>
            <a:r>
              <a:rPr lang="en-US" sz="2400" dirty="0">
                <a:solidFill>
                  <a:schemeClr val="tx1"/>
                </a:solidFill>
                <a:latin typeface="Calibri" panose="020F0502020204030204" pitchFamily="34" charset="0"/>
                <a:cs typeface="Calibri" panose="020F0502020204030204" pitchFamily="34" charset="0"/>
              </a:rPr>
              <a:t>Note that 150 customers experienced four sustained interruptions with a total duration of 200 minutes and 5 seconds, which gives CN</a:t>
            </a:r>
            <a:r>
              <a:rPr lang="en-US" sz="2400" baseline="-25000" dirty="0">
                <a:solidFill>
                  <a:schemeClr val="tx1"/>
                </a:solidFill>
                <a:latin typeface="Calibri" panose="020F0502020204030204" pitchFamily="34" charset="0"/>
                <a:cs typeface="Calibri" panose="020F0502020204030204" pitchFamily="34" charset="0"/>
              </a:rPr>
              <a:t>(k ≥ 4)</a:t>
            </a:r>
            <a:r>
              <a:rPr lang="en-US" sz="2400" dirty="0">
                <a:solidFill>
                  <a:schemeClr val="tx1"/>
                </a:solidFill>
                <a:latin typeface="Calibri" panose="020F0502020204030204" pitchFamily="34" charset="0"/>
                <a:cs typeface="Calibri" panose="020F0502020204030204" pitchFamily="34" charset="0"/>
              </a:rPr>
              <a:t> and CN</a:t>
            </a:r>
            <a:r>
              <a:rPr lang="en-US" sz="2400" baseline="-25000" dirty="0">
                <a:solidFill>
                  <a:schemeClr val="tx1"/>
                </a:solidFill>
                <a:latin typeface="Calibri" panose="020F0502020204030204" pitchFamily="34" charset="0"/>
                <a:cs typeface="Calibri" panose="020F0502020204030204" pitchFamily="34" charset="0"/>
              </a:rPr>
              <a:t>(t ≥ 3)</a:t>
            </a:r>
            <a:r>
              <a:rPr lang="en-US" sz="2400" dirty="0">
                <a:solidFill>
                  <a:schemeClr val="tx1"/>
                </a:solidFill>
                <a:latin typeface="Calibri" panose="020F0502020204030204" pitchFamily="34" charset="0"/>
                <a:cs typeface="Calibri" panose="020F0502020204030204" pitchFamily="34" charset="0"/>
              </a:rPr>
              <a:t> equal to 150. </a:t>
            </a:r>
          </a:p>
          <a:p>
            <a:pPr algn="just">
              <a:lnSpc>
                <a:spcPct val="120000"/>
              </a:lnSpc>
            </a:pPr>
            <a:r>
              <a:rPr lang="en-US" sz="2400" dirty="0">
                <a:solidFill>
                  <a:schemeClr val="tx1"/>
                </a:solidFill>
                <a:latin typeface="Calibri" panose="020F0502020204030204" pitchFamily="34" charset="0"/>
                <a:cs typeface="Calibri" panose="020F0502020204030204" pitchFamily="34" charset="0"/>
              </a:rPr>
              <a:t>Also, the longest interruption of 121 minutes and 30 seconds due to F1 affected 400 customers, which gives CN</a:t>
            </a:r>
            <a:r>
              <a:rPr lang="en-US" sz="2400" baseline="-25000" dirty="0">
                <a:solidFill>
                  <a:schemeClr val="tx1"/>
                </a:solidFill>
                <a:latin typeface="Calibri" panose="020F0502020204030204" pitchFamily="34" charset="0"/>
                <a:cs typeface="Calibri" panose="020F0502020204030204" pitchFamily="34" charset="0"/>
              </a:rPr>
              <a:t>(s ≥ 2)</a:t>
            </a:r>
            <a:r>
              <a:rPr lang="en-US" sz="2400" dirty="0">
                <a:solidFill>
                  <a:schemeClr val="tx1"/>
                </a:solidFill>
                <a:latin typeface="Calibri" panose="020F0502020204030204" pitchFamily="34" charset="0"/>
                <a:cs typeface="Calibri" panose="020F0502020204030204" pitchFamily="34" charset="0"/>
              </a:rPr>
              <a:t> equal to 400. </a:t>
            </a:r>
          </a:p>
          <a:p>
            <a:pPr algn="just">
              <a:lnSpc>
                <a:spcPct val="120000"/>
              </a:lnSpc>
            </a:pPr>
            <a:r>
              <a:rPr lang="en-US" sz="2400" dirty="0">
                <a:solidFill>
                  <a:schemeClr val="tx1"/>
                </a:solidFill>
                <a:latin typeface="Calibri" panose="020F0502020204030204" pitchFamily="34" charset="0"/>
                <a:cs typeface="Calibri" panose="020F0502020204030204" pitchFamily="34" charset="0"/>
              </a:rPr>
              <a:t>If we count the total interruption including momentary and sustained, 250 customers experienced three or more interruptions, which gives CNT</a:t>
            </a:r>
            <a:r>
              <a:rPr lang="en-US" sz="2400" baseline="-25000" dirty="0">
                <a:solidFill>
                  <a:schemeClr val="tx1"/>
                </a:solidFill>
                <a:latin typeface="Calibri" panose="020F0502020204030204" pitchFamily="34" charset="0"/>
                <a:cs typeface="Calibri" panose="020F0502020204030204" pitchFamily="34" charset="0"/>
              </a:rPr>
              <a:t>(k ≥ 3)</a:t>
            </a:r>
            <a:r>
              <a:rPr lang="en-US" sz="2400" dirty="0">
                <a:solidFill>
                  <a:schemeClr val="tx1"/>
                </a:solidFill>
                <a:latin typeface="Calibri" panose="020F0502020204030204" pitchFamily="34" charset="0"/>
                <a:cs typeface="Calibri" panose="020F0502020204030204" pitchFamily="34" charset="0"/>
              </a:rPr>
              <a:t>. We can use this information to compute the additional indices.</a:t>
            </a:r>
          </a:p>
          <a:p>
            <a:pPr algn="just">
              <a:lnSpc>
                <a:spcPct val="120000"/>
              </a:lnSpc>
            </a:pPr>
            <a:endParaRPr lang="en-US" sz="2400" dirty="0">
              <a:solidFill>
                <a:schemeClr val="tx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8BA5FD57-4986-5A3C-F669-696737FF846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4754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8" name="Footer Placeholder 4">
            <a:extLst>
              <a:ext uri="{FF2B5EF4-FFF2-40B4-BE49-F238E27FC236}">
                <a16:creationId xmlns:a16="http://schemas.microsoft.com/office/drawing/2014/main" id="{8BA5FD57-4986-5A3C-F669-696737FF846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
        <p:nvSpPr>
          <p:cNvPr id="10" name="TextBox 9">
            <a:extLst>
              <a:ext uri="{FF2B5EF4-FFF2-40B4-BE49-F238E27FC236}">
                <a16:creationId xmlns:a16="http://schemas.microsoft.com/office/drawing/2014/main" id="{1EA4644D-F244-4C49-8D64-90C6768ADABC}"/>
              </a:ext>
            </a:extLst>
          </p:cNvPr>
          <p:cNvSpPr txBox="1"/>
          <p:nvPr/>
        </p:nvSpPr>
        <p:spPr>
          <a:xfrm>
            <a:off x="2320356" y="1477566"/>
            <a:ext cx="4495573" cy="4027064"/>
          </a:xfrm>
          <a:prstGeom prst="rect">
            <a:avLst/>
          </a:prstGeom>
          <a:noFill/>
        </p:spPr>
        <p:txBody>
          <a:bodyPr wrap="square">
            <a:spAutoFit/>
          </a:bodyPr>
          <a:lstStyle/>
          <a:p>
            <a:pPr>
              <a:lnSpc>
                <a:spcPct val="150000"/>
              </a:lnSpc>
              <a:spcBef>
                <a:spcPts val="1200"/>
              </a:spcBef>
              <a:spcAft>
                <a:spcPts val="1200"/>
              </a:spcAft>
            </a:pPr>
            <a:r>
              <a:rPr lang="en-US" dirty="0"/>
              <a:t>CEMI₄ = 150 / 1000 = 0.15</a:t>
            </a:r>
          </a:p>
          <a:p>
            <a:pPr>
              <a:lnSpc>
                <a:spcPct val="150000"/>
              </a:lnSpc>
              <a:spcBef>
                <a:spcPts val="1200"/>
              </a:spcBef>
              <a:spcAft>
                <a:spcPts val="1200"/>
              </a:spcAft>
            </a:pPr>
            <a:r>
              <a:rPr lang="en-US" dirty="0"/>
              <a:t>CELIDₛ(2) = 400 / 1000 = 0.4</a:t>
            </a:r>
          </a:p>
          <a:p>
            <a:pPr>
              <a:lnSpc>
                <a:spcPct val="150000"/>
              </a:lnSpc>
              <a:spcBef>
                <a:spcPts val="1200"/>
              </a:spcBef>
              <a:spcAft>
                <a:spcPts val="1200"/>
              </a:spcAft>
            </a:pPr>
            <a:r>
              <a:rPr lang="en-US" dirty="0"/>
              <a:t>CELIDₜ(3) = 150 / 1000 = 0.15</a:t>
            </a:r>
          </a:p>
          <a:p>
            <a:pPr>
              <a:lnSpc>
                <a:spcPct val="150000"/>
              </a:lnSpc>
              <a:spcBef>
                <a:spcPts val="1200"/>
              </a:spcBef>
              <a:spcAft>
                <a:spcPts val="1200"/>
              </a:spcAft>
            </a:pPr>
            <a:r>
              <a:rPr lang="en-US" dirty="0"/>
              <a:t>CEMSMI₅ = 150 / 1000 = 0.15</a:t>
            </a:r>
          </a:p>
          <a:p>
            <a:pPr>
              <a:lnSpc>
                <a:spcPct val="150000"/>
              </a:lnSpc>
              <a:spcBef>
                <a:spcPts val="1200"/>
              </a:spcBef>
              <a:spcAft>
                <a:spcPts val="1200"/>
              </a:spcAft>
            </a:pPr>
            <a:r>
              <a:rPr lang="en-US" dirty="0"/>
              <a:t>CEMSMI₃ = 250 / 1000 = 0.25</a:t>
            </a:r>
          </a:p>
        </p:txBody>
      </p:sp>
      <p:sp>
        <p:nvSpPr>
          <p:cNvPr id="12" name="TextBox 11">
            <a:extLst>
              <a:ext uri="{FF2B5EF4-FFF2-40B4-BE49-F238E27FC236}">
                <a16:creationId xmlns:a16="http://schemas.microsoft.com/office/drawing/2014/main" id="{56E31E6A-0580-4C37-B3EC-DFE3C96DEC1B}"/>
              </a:ext>
            </a:extLst>
          </p:cNvPr>
          <p:cNvSpPr txBox="1"/>
          <p:nvPr/>
        </p:nvSpPr>
        <p:spPr>
          <a:xfrm>
            <a:off x="457200" y="954346"/>
            <a:ext cx="3022600" cy="523220"/>
          </a:xfrm>
          <a:prstGeom prst="rect">
            <a:avLst/>
          </a:prstGeom>
          <a:noFill/>
        </p:spPr>
        <p:txBody>
          <a:bodyPr wrap="square">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additional indices</a:t>
            </a:r>
          </a:p>
        </p:txBody>
      </p:sp>
    </p:spTree>
    <p:extLst>
      <p:ext uri="{BB962C8B-B14F-4D97-AF65-F5344CB8AC3E}">
        <p14:creationId xmlns:p14="http://schemas.microsoft.com/office/powerpoint/2010/main" val="194204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79471"/>
            <a:ext cx="8229600" cy="418601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384"/>
              </a:spcAft>
            </a:pPr>
            <a:r>
              <a:rPr lang="en-US" sz="2400" dirty="0">
                <a:solidFill>
                  <a:schemeClr val="tx1"/>
                </a:solidFill>
                <a:latin typeface="Calibri" panose="020F0502020204030204" pitchFamily="34" charset="0"/>
                <a:cs typeface="Calibri" panose="020F0502020204030204" pitchFamily="34" charset="0"/>
              </a:rPr>
              <a:t>Various operation, maintenance, and design strategies can be used to enhance reliability. The reliability assessment therefore begins at the design and planning stages to build a new substation, to upgrade existing facilities, to add new feeders, and to identify poorer performing (weak) sections of the system. Operationally, the assessment will be needed to reconfigure the system for reduction in the customers affected, to add tie points to other feeders, or to develop postfault switching plan.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4" name="Footer Placeholder 4">
            <a:extLst>
              <a:ext uri="{FF2B5EF4-FFF2-40B4-BE49-F238E27FC236}">
                <a16:creationId xmlns:a16="http://schemas.microsoft.com/office/drawing/2014/main" id="{CC747C14-97F6-7454-49B8-38BD6BD774C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7101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3.6 Momentary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50</a:t>
            </a:fld>
            <a:endParaRPr lang="en-US"/>
          </a:p>
        </p:txBody>
      </p:sp>
      <p:pic>
        <p:nvPicPr>
          <p:cNvPr id="10" name="Content Placeholder 9" descr="A white rectangular grid with black text&#10;&#10;Description automatically generated">
            <a:extLst>
              <a:ext uri="{FF2B5EF4-FFF2-40B4-BE49-F238E27FC236}">
                <a16:creationId xmlns:a16="http://schemas.microsoft.com/office/drawing/2014/main" id="{A4080F41-D3DD-5C28-CDC2-A45366CC8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9660" y="2640996"/>
            <a:ext cx="6160045" cy="3016813"/>
          </a:xfrm>
        </p:spPr>
      </p:pic>
      <p:sp>
        <p:nvSpPr>
          <p:cNvPr id="11" name="TextBox 10">
            <a:extLst>
              <a:ext uri="{FF2B5EF4-FFF2-40B4-BE49-F238E27FC236}">
                <a16:creationId xmlns:a16="http://schemas.microsoft.com/office/drawing/2014/main" id="{9A6A748D-0122-7411-F8E2-55A2E2C8AFF8}"/>
              </a:ext>
            </a:extLst>
          </p:cNvPr>
          <p:cNvSpPr txBox="1"/>
          <p:nvPr/>
        </p:nvSpPr>
        <p:spPr>
          <a:xfrm>
            <a:off x="3030023" y="5588046"/>
            <a:ext cx="3179317"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Log of momentary interruptions in the system</a:t>
            </a:r>
          </a:p>
        </p:txBody>
      </p:sp>
      <p:sp>
        <p:nvSpPr>
          <p:cNvPr id="12" name="Content Placeholder 3">
            <a:extLst>
              <a:ext uri="{FF2B5EF4-FFF2-40B4-BE49-F238E27FC236}">
                <a16:creationId xmlns:a16="http://schemas.microsoft.com/office/drawing/2014/main" id="{CFDC9E1E-F17F-D170-4371-D6842D53A745}"/>
              </a:ext>
            </a:extLst>
          </p:cNvPr>
          <p:cNvSpPr txBox="1">
            <a:spLocks/>
          </p:cNvSpPr>
          <p:nvPr/>
        </p:nvSpPr>
        <p:spPr bwMode="auto">
          <a:xfrm>
            <a:off x="504883" y="856411"/>
            <a:ext cx="8229600" cy="1858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r>
              <a:rPr lang="en-US" sz="2400" kern="0" dirty="0">
                <a:solidFill>
                  <a:schemeClr val="tx1"/>
                </a:solidFill>
                <a:latin typeface="Calibri" panose="020F0502020204030204" pitchFamily="34" charset="0"/>
                <a:cs typeface="Calibri" panose="020F0502020204030204" pitchFamily="34" charset="0"/>
              </a:rPr>
              <a:t>The table shows a sample of momentary interruptions recorded for the system. </a:t>
            </a:r>
          </a:p>
          <a:p>
            <a:pPr algn="just"/>
            <a:r>
              <a:rPr lang="en-US" sz="2400" kern="0" dirty="0">
                <a:solidFill>
                  <a:schemeClr val="tx1"/>
                </a:solidFill>
                <a:latin typeface="Calibri" panose="020F0502020204030204" pitchFamily="34" charset="0"/>
                <a:cs typeface="Calibri" panose="020F0502020204030204" pitchFamily="34" charset="0"/>
              </a:rPr>
              <a:t>The recorded data shows a total of 6600 momentary interruptions (</a:t>
            </a:r>
            <a:r>
              <a:rPr lang="en-US" sz="2400" kern="0" dirty="0" err="1">
                <a:solidFill>
                  <a:schemeClr val="tx1"/>
                </a:solidFill>
                <a:latin typeface="Calibri" panose="020F0502020204030204" pitchFamily="34" charset="0"/>
                <a:cs typeface="Calibri" panose="020F0502020204030204" pitchFamily="34" charset="0"/>
              </a:rPr>
              <a:t>IM</a:t>
            </a:r>
            <a:r>
              <a:rPr lang="en-US" sz="2400" kern="0" baseline="-25000" dirty="0" err="1">
                <a:solidFill>
                  <a:schemeClr val="tx1"/>
                </a:solidFill>
                <a:latin typeface="Calibri" panose="020F0502020204030204" pitchFamily="34" charset="0"/>
                <a:cs typeface="Calibri" panose="020F0502020204030204" pitchFamily="34" charset="0"/>
              </a:rPr>
              <a:t>i</a:t>
            </a:r>
            <a:r>
              <a:rPr lang="en-US" sz="2400" kern="0" dirty="0">
                <a:solidFill>
                  <a:schemeClr val="tx1"/>
                </a:solidFill>
                <a:latin typeface="Calibri" panose="020F0502020204030204" pitchFamily="34" charset="0"/>
                <a:cs typeface="Calibri" panose="020F0502020204030204" pitchFamily="34" charset="0"/>
              </a:rPr>
              <a:t>) and 3600 momentary events (IM)</a:t>
            </a:r>
            <a:r>
              <a:rPr lang="en-US" sz="2400" kern="0" baseline="-25000" dirty="0">
                <a:solidFill>
                  <a:schemeClr val="tx1"/>
                </a:solidFill>
                <a:latin typeface="Calibri" panose="020F0502020204030204" pitchFamily="34" charset="0"/>
                <a:cs typeface="Calibri" panose="020F0502020204030204" pitchFamily="34" charset="0"/>
              </a:rPr>
              <a:t>E</a:t>
            </a:r>
          </a:p>
        </p:txBody>
      </p:sp>
      <p:sp>
        <p:nvSpPr>
          <p:cNvPr id="15" name="Footer Placeholder 4">
            <a:extLst>
              <a:ext uri="{FF2B5EF4-FFF2-40B4-BE49-F238E27FC236}">
                <a16:creationId xmlns:a16="http://schemas.microsoft.com/office/drawing/2014/main" id="{2DE11B95-94E6-81BB-05BF-732B7769160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14397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3.6 Momentary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12" name="Content Placeholder 3">
            <a:extLst>
              <a:ext uri="{FF2B5EF4-FFF2-40B4-BE49-F238E27FC236}">
                <a16:creationId xmlns:a16="http://schemas.microsoft.com/office/drawing/2014/main" id="{CFDC9E1E-F17F-D170-4371-D6842D53A745}"/>
              </a:ext>
            </a:extLst>
          </p:cNvPr>
          <p:cNvSpPr txBox="1">
            <a:spLocks/>
          </p:cNvSpPr>
          <p:nvPr/>
        </p:nvSpPr>
        <p:spPr bwMode="auto">
          <a:xfrm>
            <a:off x="457200" y="1028721"/>
            <a:ext cx="8483600" cy="279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lnSpc>
                <a:spcPct val="120000"/>
              </a:lnSpc>
              <a:spcAft>
                <a:spcPts val="600"/>
              </a:spcAft>
            </a:pPr>
            <a:r>
              <a:rPr lang="en-US" sz="2400" kern="0" dirty="0">
                <a:solidFill>
                  <a:schemeClr val="tx1"/>
                </a:solidFill>
                <a:latin typeface="Calibri" panose="020F0502020204030204" pitchFamily="34" charset="0"/>
                <a:cs typeface="Calibri" panose="020F0502020204030204" pitchFamily="34" charset="0"/>
              </a:rPr>
              <a:t>The momentary interruption indices are computed as:</a:t>
            </a:r>
          </a:p>
          <a:p>
            <a:pPr marL="0" indent="0" algn="just">
              <a:lnSpc>
                <a:spcPct val="120000"/>
              </a:lnSpc>
              <a:spcAft>
                <a:spcPts val="600"/>
              </a:spcAft>
              <a:buNone/>
            </a:pPr>
            <a:r>
              <a:rPr lang="en-US" sz="2400" kern="0" dirty="0">
                <a:solidFill>
                  <a:schemeClr val="tx1"/>
                </a:solidFill>
                <a:latin typeface="Calibri" panose="020F0502020204030204" pitchFamily="34" charset="0"/>
                <a:cs typeface="Calibri" panose="020F0502020204030204" pitchFamily="34" charset="0"/>
              </a:rPr>
              <a:t>MAIFI = </a:t>
            </a:r>
          </a:p>
          <a:p>
            <a:pPr marL="0" indent="0" algn="just">
              <a:lnSpc>
                <a:spcPct val="120000"/>
              </a:lnSpc>
              <a:spcAft>
                <a:spcPts val="600"/>
              </a:spcAft>
              <a:buNone/>
            </a:pPr>
            <a:r>
              <a:rPr lang="en-US" sz="2400" kern="0" dirty="0">
                <a:solidFill>
                  <a:schemeClr val="tx1"/>
                </a:solidFill>
                <a:latin typeface="Calibri" panose="020F0502020204030204" pitchFamily="34" charset="0"/>
                <a:cs typeface="Calibri" panose="020F0502020204030204" pitchFamily="34" charset="0"/>
              </a:rPr>
              <a:t>(1000 + 400×3 + 1000×2 + 400×2 + 400 + 400×3) / 1000 = 6.6</a:t>
            </a:r>
          </a:p>
          <a:p>
            <a:pPr marL="0" indent="0" algn="just">
              <a:lnSpc>
                <a:spcPct val="120000"/>
              </a:lnSpc>
              <a:spcAft>
                <a:spcPts val="600"/>
              </a:spcAft>
              <a:buNone/>
            </a:pPr>
            <a:r>
              <a:rPr lang="en-US" sz="2400" kern="0" dirty="0">
                <a:solidFill>
                  <a:schemeClr val="tx1"/>
                </a:solidFill>
                <a:latin typeface="Calibri" panose="020F0502020204030204" pitchFamily="34" charset="0"/>
                <a:cs typeface="Calibri" panose="020F0502020204030204" pitchFamily="34" charset="0"/>
              </a:rPr>
              <a:t>MAIFIₑ = </a:t>
            </a:r>
          </a:p>
          <a:p>
            <a:pPr marL="0" indent="0" algn="just">
              <a:lnSpc>
                <a:spcPct val="120000"/>
              </a:lnSpc>
              <a:spcAft>
                <a:spcPts val="600"/>
              </a:spcAft>
              <a:buNone/>
            </a:pPr>
            <a:r>
              <a:rPr lang="en-US" sz="2400" kern="0" dirty="0">
                <a:solidFill>
                  <a:schemeClr val="tx1"/>
                </a:solidFill>
                <a:latin typeface="Calibri" panose="020F0502020204030204" pitchFamily="34" charset="0"/>
                <a:cs typeface="Calibri" panose="020F0502020204030204" pitchFamily="34" charset="0"/>
              </a:rPr>
              <a:t>(1000 + 400 + 1000 + 400 + 400 + 1200) / 1000 = 3.6</a:t>
            </a:r>
          </a:p>
          <a:p>
            <a:pPr marL="0" indent="0" algn="just">
              <a:buNone/>
            </a:pPr>
            <a:endParaRPr lang="en-US" sz="1800" kern="0" dirty="0">
              <a:solidFill>
                <a:schemeClr val="tx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2DE11B95-94E6-81BB-05BF-732B7769160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8406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81110"/>
            <a:ext cx="8458200" cy="49150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10000"/>
              </a:lnSpc>
              <a:spcBef>
                <a:spcPts val="0"/>
              </a:spcBef>
              <a:spcAft>
                <a:spcPts val="0"/>
              </a:spcAft>
            </a:pPr>
            <a:r>
              <a:rPr lang="en-US" sz="2400" i="0" dirty="0">
                <a:solidFill>
                  <a:schemeClr val="tx1"/>
                </a:solidFill>
                <a:effectLst/>
                <a:latin typeface="Calibri" panose="020F0502020204030204" pitchFamily="34" charset="0"/>
                <a:cs typeface="Calibri" panose="020F0502020204030204" pitchFamily="34" charset="0"/>
              </a:rPr>
              <a:t>Distribution systems are designed for handling outages that happen under normal operation.</a:t>
            </a:r>
          </a:p>
          <a:p>
            <a:pPr marL="285750" indent="-285750" algn="just">
              <a:lnSpc>
                <a:spcPct val="110000"/>
              </a:lnSpc>
              <a:spcBef>
                <a:spcPts val="0"/>
              </a:spcBef>
              <a:spcAft>
                <a:spcPts val="0"/>
              </a:spcAft>
            </a:pPr>
            <a:r>
              <a:rPr lang="en-US" sz="2400" i="0" dirty="0">
                <a:solidFill>
                  <a:schemeClr val="tx1"/>
                </a:solidFill>
                <a:effectLst/>
                <a:latin typeface="Calibri" panose="020F0502020204030204" pitchFamily="34" charset="0"/>
                <a:cs typeface="Calibri" panose="020F0502020204030204" pitchFamily="34" charset="0"/>
              </a:rPr>
              <a:t>Certain unforeseen events, mainly due to extreme weather, can push the system to the limit by causing numerous outages. Such events skew the reliability performance of the system and thus are excluded from the calculations of reliability indices.</a:t>
            </a:r>
          </a:p>
          <a:p>
            <a:pPr marL="285750" indent="-285750" algn="just">
              <a:lnSpc>
                <a:spcPct val="110000"/>
              </a:lnSpc>
              <a:spcBef>
                <a:spcPts val="0"/>
              </a:spcBef>
              <a:spcAft>
                <a:spcPts val="0"/>
              </a:spcAft>
            </a:pPr>
            <a:r>
              <a:rPr lang="en-US" sz="2400" i="0" dirty="0">
                <a:solidFill>
                  <a:schemeClr val="tx1"/>
                </a:solidFill>
                <a:effectLst/>
                <a:latin typeface="Calibri" panose="020F0502020204030204" pitchFamily="34" charset="0"/>
                <a:cs typeface="Calibri" panose="020F0502020204030204" pitchFamily="34" charset="0"/>
              </a:rPr>
              <a:t>A Major Event </a:t>
            </a:r>
            <a:r>
              <a:rPr lang="en-US" sz="2400" dirty="0">
                <a:solidFill>
                  <a:schemeClr val="tx1"/>
                </a:solidFill>
                <a:latin typeface="Calibri" panose="020F0502020204030204" pitchFamily="34" charset="0"/>
                <a:cs typeface="Calibri" panose="020F0502020204030204" pitchFamily="34" charset="0"/>
              </a:rPr>
              <a:t>Day (</a:t>
            </a:r>
            <a:r>
              <a:rPr lang="en-US" sz="2400" i="0" dirty="0">
                <a:solidFill>
                  <a:schemeClr val="tx1"/>
                </a:solidFill>
                <a:effectLst/>
                <a:latin typeface="Calibri" panose="020F0502020204030204" pitchFamily="34" charset="0"/>
                <a:cs typeface="Calibri" panose="020F0502020204030204" pitchFamily="34" charset="0"/>
              </a:rPr>
              <a:t>MED) is defined as a day in which the daily system  </a:t>
            </a:r>
            <a:r>
              <a:rPr lang="en-US" sz="2400" i="1" dirty="0">
                <a:solidFill>
                  <a:schemeClr val="tx1"/>
                </a:solidFill>
                <a:effectLst/>
                <a:latin typeface="Calibri" panose="020F0502020204030204" pitchFamily="34" charset="0"/>
                <a:cs typeface="Calibri" panose="020F0502020204030204" pitchFamily="34" charset="0"/>
              </a:rPr>
              <a:t>SAIDI</a:t>
            </a:r>
            <a:r>
              <a:rPr lang="en-US" sz="2400" i="0" dirty="0">
                <a:solidFill>
                  <a:schemeClr val="tx1"/>
                </a:solidFill>
                <a:effectLst/>
                <a:latin typeface="Calibri" panose="020F0502020204030204" pitchFamily="34" charset="0"/>
                <a:cs typeface="Calibri" panose="020F0502020204030204" pitchFamily="34" charset="0"/>
              </a:rPr>
              <a:t> exceeds threshold value, T</a:t>
            </a:r>
            <a:r>
              <a:rPr lang="en-US" sz="2400" i="0" baseline="-25000" dirty="0">
                <a:solidFill>
                  <a:schemeClr val="tx1"/>
                </a:solidFill>
                <a:effectLst/>
                <a:latin typeface="Calibri" panose="020F0502020204030204" pitchFamily="34" charset="0"/>
                <a:cs typeface="Calibri" panose="020F0502020204030204" pitchFamily="34" charset="0"/>
              </a:rPr>
              <a:t>MED.</a:t>
            </a:r>
          </a:p>
          <a:p>
            <a:pPr marL="285750" indent="-285750" algn="just">
              <a:lnSpc>
                <a:spcPct val="110000"/>
              </a:lnSpc>
              <a:spcBef>
                <a:spcPts val="0"/>
              </a:spcBef>
              <a:spcAft>
                <a:spcPts val="0"/>
              </a:spcAft>
            </a:pPr>
            <a:r>
              <a:rPr lang="en-US" sz="2400" dirty="0">
                <a:solidFill>
                  <a:schemeClr val="tx1"/>
                </a:solidFill>
                <a:effectLst/>
                <a:latin typeface="Calibri" panose="020F0502020204030204" pitchFamily="34" charset="0"/>
                <a:cs typeface="Calibri" panose="020F0502020204030204" pitchFamily="34" charset="0"/>
              </a:rPr>
              <a:t>Using </a:t>
            </a:r>
            <a:r>
              <a:rPr lang="en-US" sz="2400" i="1" dirty="0">
                <a:solidFill>
                  <a:schemeClr val="tx1"/>
                </a:solidFill>
                <a:effectLst/>
                <a:latin typeface="Calibri" panose="020F0502020204030204" pitchFamily="34" charset="0"/>
                <a:cs typeface="Calibri" panose="020F0502020204030204" pitchFamily="34" charset="0"/>
              </a:rPr>
              <a:t>SAIDI</a:t>
            </a:r>
            <a:r>
              <a:rPr lang="en-US" sz="2400" i="0" dirty="0">
                <a:solidFill>
                  <a:schemeClr val="tx1"/>
                </a:solidFill>
                <a:effectLst/>
                <a:latin typeface="Calibri" panose="020F0502020204030204" pitchFamily="34" charset="0"/>
                <a:cs typeface="Calibri" panose="020F0502020204030204" pitchFamily="34" charset="0"/>
              </a:rPr>
              <a:t> as the </a:t>
            </a:r>
            <a:r>
              <a:rPr lang="en-US" sz="2400" dirty="0">
                <a:solidFill>
                  <a:schemeClr val="tx1"/>
                </a:solidFill>
                <a:latin typeface="Calibri" panose="020F0502020204030204" pitchFamily="34" charset="0"/>
                <a:cs typeface="Calibri" panose="020F0502020204030204" pitchFamily="34" charset="0"/>
              </a:rPr>
              <a:t>index because: </a:t>
            </a:r>
          </a:p>
          <a:p>
            <a:pPr marL="685791" lvl="1" indent="-285750" algn="just">
              <a:lnSpc>
                <a:spcPct val="110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It has led to consistent results regardless of the utility size. </a:t>
            </a:r>
          </a:p>
          <a:p>
            <a:pPr marL="685791" lvl="1" indent="-285750" algn="just">
              <a:lnSpc>
                <a:spcPct val="110000"/>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It is a good indicator of operational and design stress on the system.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4" name="Footer Placeholder 4">
            <a:extLst>
              <a:ext uri="{FF2B5EF4-FFF2-40B4-BE49-F238E27FC236}">
                <a16:creationId xmlns:a16="http://schemas.microsoft.com/office/drawing/2014/main" id="{71907D00-1848-C04F-9A01-A57D155A8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02697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81110"/>
            <a:ext cx="8229600" cy="49150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600"/>
              </a:spcAft>
            </a:pPr>
            <a:r>
              <a:rPr lang="en-US" sz="2400" dirty="0">
                <a:solidFill>
                  <a:schemeClr val="tx1"/>
                </a:solidFill>
                <a:effectLst/>
                <a:latin typeface="Calibri" panose="020F0502020204030204" pitchFamily="34" charset="0"/>
                <a:cs typeface="Calibri" panose="020F0502020204030204" pitchFamily="34" charset="0"/>
              </a:rPr>
              <a:t>For calculating the daily system SAIDI, any interruption that spans multiple days is accrued to the day on which the interruption begins. </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T</a:t>
            </a:r>
            <a:r>
              <a:rPr lang="en-US" sz="2400" i="0" baseline="-25000" dirty="0">
                <a:solidFill>
                  <a:schemeClr val="tx1"/>
                </a:solidFill>
                <a:effectLst/>
                <a:latin typeface="Calibri" panose="020F0502020204030204" pitchFamily="34" charset="0"/>
                <a:cs typeface="Calibri" panose="020F0502020204030204" pitchFamily="34" charset="0"/>
              </a:rPr>
              <a:t>MED </a:t>
            </a:r>
            <a:r>
              <a:rPr lang="en-US" sz="2400" i="0" dirty="0">
                <a:solidFill>
                  <a:schemeClr val="tx1"/>
                </a:solidFill>
                <a:effectLst/>
                <a:latin typeface="Calibri" panose="020F0502020204030204" pitchFamily="34" charset="0"/>
                <a:cs typeface="Calibri" panose="020F0502020204030204" pitchFamily="34" charset="0"/>
              </a:rPr>
              <a:t>value is calculated at the end of each reporting period (typically 1 year) for use during the next reporting period.</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The process called “Beta Method” is used to identify MEDs</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The major purpose of Beta Method is to allow major events to be studied separately from daily operation and in the process to better reveal trends in daily operation that would be hidden by the large statistical effect of major events.</a:t>
            </a:r>
          </a:p>
          <a:p>
            <a:pPr marL="285750" indent="-285750" algn="just">
              <a:lnSpc>
                <a:spcPct val="120000"/>
              </a:lnSpc>
              <a:spcAft>
                <a:spcPts val="600"/>
              </a:spcAft>
            </a:pPr>
            <a:endParaRPr lang="en-US" sz="2400" i="0" dirty="0">
              <a:solidFill>
                <a:schemeClr val="tx1"/>
              </a:solidFill>
              <a:effectLst/>
              <a:latin typeface="Calibri" panose="020F0502020204030204" pitchFamily="34" charset="0"/>
              <a:cs typeface="Calibri" panose="020F0502020204030204" pitchFamily="34" charset="0"/>
            </a:endParaRPr>
          </a:p>
          <a:p>
            <a:pPr marL="285750" indent="-285750" algn="just">
              <a:lnSpc>
                <a:spcPct val="120000"/>
              </a:lnSpc>
            </a:pPr>
            <a:endParaRPr lang="en-US" sz="16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4" name="Footer Placeholder 4">
            <a:extLst>
              <a:ext uri="{FF2B5EF4-FFF2-40B4-BE49-F238E27FC236}">
                <a16:creationId xmlns:a16="http://schemas.microsoft.com/office/drawing/2014/main" id="{71907D00-1848-C04F-9A01-A57D155A8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75200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4" name="Content Placeholder 2">
            <a:extLst>
              <a:ext uri="{FF2B5EF4-FFF2-40B4-BE49-F238E27FC236}">
                <a16:creationId xmlns:a16="http://schemas.microsoft.com/office/drawing/2014/main" id="{87EF53ED-ABA1-DDBC-EE7C-F82CAF3A320A}"/>
              </a:ext>
            </a:extLst>
          </p:cNvPr>
          <p:cNvSpPr txBox="1">
            <a:spLocks/>
          </p:cNvSpPr>
          <p:nvPr/>
        </p:nvSpPr>
        <p:spPr bwMode="auto">
          <a:xfrm>
            <a:off x="457200" y="777871"/>
            <a:ext cx="8229600" cy="49371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285750" indent="-285750" algn="just">
              <a:lnSpc>
                <a:spcPct val="120000"/>
              </a:lnSpc>
              <a:spcAft>
                <a:spcPts val="600"/>
              </a:spcAft>
            </a:pPr>
            <a:r>
              <a:rPr lang="en-US" sz="2400" kern="0" dirty="0">
                <a:solidFill>
                  <a:schemeClr val="tx1"/>
                </a:solidFill>
                <a:latin typeface="Calibri" panose="020F0502020204030204" pitchFamily="34" charset="0"/>
                <a:cs typeface="Calibri" panose="020F0502020204030204" pitchFamily="34" charset="0"/>
              </a:rPr>
              <a:t>Specific steps of the Beta Method are:</a:t>
            </a:r>
          </a:p>
          <a:p>
            <a:pPr lvl="1">
              <a:lnSpc>
                <a:spcPct val="120000"/>
              </a:lnSpc>
              <a:spcAft>
                <a:spcPts val="600"/>
              </a:spcAft>
              <a:buFont typeface="+mj-lt"/>
              <a:buAutoNum type="arabicPeriod"/>
            </a:pPr>
            <a:r>
              <a:rPr lang="en-US" sz="2400" kern="0" dirty="0">
                <a:solidFill>
                  <a:schemeClr val="tx1"/>
                </a:solidFill>
                <a:latin typeface="Calibri" panose="020F0502020204030204" pitchFamily="34" charset="0"/>
                <a:cs typeface="Calibri" panose="020F0502020204030204" pitchFamily="34" charset="0"/>
              </a:rPr>
              <a:t>Gather daily SAIDI values for five sequential years until the end of the reporting period. If less than five years of data are available, use all the available historical data, as less than five years may not yield accurate results.</a:t>
            </a:r>
          </a:p>
          <a:p>
            <a:pPr lvl="1">
              <a:lnSpc>
                <a:spcPct val="120000"/>
              </a:lnSpc>
              <a:spcAft>
                <a:spcPts val="600"/>
              </a:spcAft>
              <a:buFont typeface="+mj-lt"/>
              <a:buAutoNum type="arabicPeriod"/>
            </a:pPr>
            <a:r>
              <a:rPr lang="en-US" sz="2400" kern="0" dirty="0">
                <a:solidFill>
                  <a:schemeClr val="tx1"/>
                </a:solidFill>
                <a:latin typeface="Calibri" panose="020F0502020204030204" pitchFamily="34" charset="0"/>
                <a:cs typeface="Calibri" panose="020F0502020204030204" pitchFamily="34" charset="0"/>
              </a:rPr>
              <a:t>Exclude days with zero SAIDI from the dataset.</a:t>
            </a:r>
          </a:p>
          <a:p>
            <a:pPr lvl="1">
              <a:lnSpc>
                <a:spcPct val="120000"/>
              </a:lnSpc>
              <a:spcAft>
                <a:spcPts val="600"/>
              </a:spcAft>
              <a:buFont typeface="+mj-lt"/>
              <a:buAutoNum type="arabicPeriod"/>
            </a:pPr>
            <a:r>
              <a:rPr lang="en-US" sz="2400" kern="0" dirty="0">
                <a:solidFill>
                  <a:schemeClr val="tx1"/>
                </a:solidFill>
                <a:latin typeface="Calibri" panose="020F0502020204030204" pitchFamily="34" charset="0"/>
                <a:cs typeface="Calibri" panose="020F0502020204030204" pitchFamily="34" charset="0"/>
              </a:rPr>
              <a:t>Compute the natural logarithm (</a:t>
            </a:r>
            <a:r>
              <a:rPr lang="en-US" sz="2400" i="1" kern="0" dirty="0">
                <a:solidFill>
                  <a:schemeClr val="tx1"/>
                </a:solidFill>
                <a:latin typeface="Calibri" panose="020F0502020204030204" pitchFamily="34" charset="0"/>
                <a:cs typeface="Calibri" panose="020F0502020204030204" pitchFamily="34" charset="0"/>
              </a:rPr>
              <a:t>ln</a:t>
            </a:r>
            <a:r>
              <a:rPr lang="en-US" sz="2400" kern="0" dirty="0">
                <a:solidFill>
                  <a:schemeClr val="tx1"/>
                </a:solidFill>
                <a:latin typeface="Calibri" panose="020F0502020204030204" pitchFamily="34" charset="0"/>
                <a:cs typeface="Calibri" panose="020F0502020204030204" pitchFamily="34" charset="0"/>
              </a:rPr>
              <a:t>) of SAIDI for all the days in the dataset.</a:t>
            </a:r>
          </a:p>
          <a:p>
            <a:pPr lvl="1">
              <a:lnSpc>
                <a:spcPct val="120000"/>
              </a:lnSpc>
              <a:spcAft>
                <a:spcPts val="600"/>
              </a:spcAft>
              <a:buFont typeface="+mj-lt"/>
              <a:buAutoNum type="arabicPeriod"/>
            </a:pPr>
            <a:r>
              <a:rPr lang="en-US" sz="2400" kern="0" dirty="0">
                <a:solidFill>
                  <a:schemeClr val="tx1"/>
                </a:solidFill>
                <a:latin typeface="Calibri" panose="020F0502020204030204" pitchFamily="34" charset="0"/>
                <a:cs typeface="Calibri" panose="020F0502020204030204" pitchFamily="34" charset="0"/>
              </a:rPr>
              <a:t>Calculate the average (α) of the logarithms of the data set.</a:t>
            </a:r>
          </a:p>
        </p:txBody>
      </p:sp>
      <p:sp>
        <p:nvSpPr>
          <p:cNvPr id="6" name="Footer Placeholder 4">
            <a:extLst>
              <a:ext uri="{FF2B5EF4-FFF2-40B4-BE49-F238E27FC236}">
                <a16:creationId xmlns:a16="http://schemas.microsoft.com/office/drawing/2014/main" id="{D242774A-EBA5-ED2F-5EC1-F07052F319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59857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55</a:t>
            </a:fld>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87EF53ED-ABA1-DDBC-EE7C-F82CAF3A320A}"/>
                  </a:ext>
                </a:extLst>
              </p:cNvPr>
              <p:cNvSpPr txBox="1">
                <a:spLocks/>
              </p:cNvSpPr>
              <p:nvPr/>
            </p:nvSpPr>
            <p:spPr bwMode="auto">
              <a:xfrm>
                <a:off x="457200" y="955671"/>
                <a:ext cx="8229600" cy="2473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914388" lvl="1" indent="-457200">
                  <a:lnSpc>
                    <a:spcPct val="120000"/>
                  </a:lnSpc>
                  <a:spcAft>
                    <a:spcPts val="600"/>
                  </a:spcAft>
                  <a:buFont typeface="+mj-lt"/>
                  <a:buAutoNum type="arabicPeriod" startAt="5"/>
                </a:pPr>
                <a:r>
                  <a:rPr lang="en-US" sz="2400" kern="0" dirty="0">
                    <a:solidFill>
                      <a:schemeClr val="tx1"/>
                    </a:solidFill>
                    <a:latin typeface="Calibri" panose="020F0502020204030204" pitchFamily="34" charset="0"/>
                    <a:cs typeface="Calibri" panose="020F0502020204030204" pitchFamily="34" charset="0"/>
                  </a:rPr>
                  <a:t>Calculate the standard deviation (β) of the logarithms of the data set.</a:t>
                </a:r>
              </a:p>
              <a:p>
                <a:pPr marL="914388" lvl="1" indent="-457200">
                  <a:lnSpc>
                    <a:spcPct val="120000"/>
                  </a:lnSpc>
                  <a:spcAft>
                    <a:spcPts val="600"/>
                  </a:spcAft>
                  <a:buFont typeface="+mj-lt"/>
                  <a:buAutoNum type="arabicPeriod" startAt="5"/>
                </a:pPr>
                <a:r>
                  <a:rPr lang="en-US" sz="2400" kern="0" dirty="0">
                    <a:solidFill>
                      <a:schemeClr val="tx1"/>
                    </a:solidFill>
                    <a:latin typeface="Calibri" panose="020F0502020204030204" pitchFamily="34" charset="0"/>
                    <a:cs typeface="Calibri" panose="020F0502020204030204" pitchFamily="34" charset="0"/>
                  </a:rPr>
                  <a:t>Compute the value of </a:t>
                </a:r>
                <a:r>
                  <a:rPr lang="en-US" sz="2400" i="1" kern="0" dirty="0">
                    <a:solidFill>
                      <a:schemeClr val="tx1"/>
                    </a:solidFill>
                    <a:latin typeface="Calibri" panose="020F0502020204030204" pitchFamily="34" charset="0"/>
                    <a:cs typeface="Calibri" panose="020F0502020204030204" pitchFamily="34" charset="0"/>
                  </a:rPr>
                  <a:t>k</a:t>
                </a:r>
                <a:r>
                  <a:rPr lang="en-US" sz="2400" kern="0" dirty="0">
                    <a:solidFill>
                      <a:schemeClr val="tx1"/>
                    </a:solidFill>
                    <a:latin typeface="Calibri" panose="020F0502020204030204" pitchFamily="34" charset="0"/>
                    <a:cs typeface="Calibri" panose="020F0502020204030204" pitchFamily="34" charset="0"/>
                  </a:rPr>
                  <a:t> using the following equation:</a:t>
                </a:r>
              </a:p>
              <a:p>
                <a:pPr marL="457188" lvl="1" indent="0" algn="ctr">
                  <a:lnSpc>
                    <a:spcPct val="120000"/>
                  </a:lnSpc>
                  <a:spcAft>
                    <a:spcPts val="600"/>
                  </a:spcAft>
                  <a:buFont typeface="Times" charset="0"/>
                  <a:buNone/>
                </a:pPr>
                <a14:m>
                  <m:oMath xmlns:m="http://schemas.openxmlformats.org/officeDocument/2006/math">
                    <m:func>
                      <m:funcPr>
                        <m:ctrlPr>
                          <a:rPr lang="en-US" sz="2400" i="1" kern="0" smtClean="0">
                            <a:solidFill>
                              <a:schemeClr val="tx1"/>
                            </a:solidFill>
                            <a:latin typeface="Cambria Math" panose="02040503050406030204" pitchFamily="18" charset="0"/>
                          </a:rPr>
                        </m:ctrlPr>
                      </m:funcPr>
                      <m:fName>
                        <m:r>
                          <m:rPr>
                            <m:sty m:val="p"/>
                          </m:rPr>
                          <a:rPr lang="en-US" sz="2400" kern="0" smtClean="0">
                            <a:solidFill>
                              <a:schemeClr val="tx1"/>
                            </a:solidFill>
                            <a:latin typeface="Cambria Math" panose="02040503050406030204" pitchFamily="18" charset="0"/>
                          </a:rPr>
                          <m:t>ln</m:t>
                        </m:r>
                      </m:fName>
                      <m:e>
                        <m:d>
                          <m:dPr>
                            <m:ctrlPr>
                              <a:rPr lang="en-US" sz="2400" i="1" kern="0" smtClean="0">
                                <a:solidFill>
                                  <a:schemeClr val="tx1"/>
                                </a:solidFill>
                                <a:latin typeface="Cambria Math" panose="02040503050406030204" pitchFamily="18" charset="0"/>
                              </a:rPr>
                            </m:ctrlPr>
                          </m:dPr>
                          <m:e>
                            <m:sSub>
                              <m:sSubPr>
                                <m:ctrlPr>
                                  <a:rPr lang="en-US" sz="2400" i="1" kern="0" smtClean="0">
                                    <a:solidFill>
                                      <a:schemeClr val="tx1"/>
                                    </a:solidFill>
                                    <a:latin typeface="Cambria Math" panose="02040503050406030204" pitchFamily="18" charset="0"/>
                                  </a:rPr>
                                </m:ctrlPr>
                              </m:sSubPr>
                              <m:e>
                                <m:r>
                                  <a:rPr lang="en-US" sz="2400" i="1" kern="0" smtClean="0">
                                    <a:solidFill>
                                      <a:schemeClr val="tx1"/>
                                    </a:solidFill>
                                    <a:latin typeface="Cambria Math" panose="02040503050406030204" pitchFamily="18" charset="0"/>
                                  </a:rPr>
                                  <m:t>𝑇</m:t>
                                </m:r>
                              </m:e>
                              <m:sub>
                                <m:r>
                                  <a:rPr lang="en-US" sz="2400" i="1" kern="0" smtClean="0">
                                    <a:solidFill>
                                      <a:schemeClr val="tx1"/>
                                    </a:solidFill>
                                    <a:latin typeface="Cambria Math" panose="02040503050406030204" pitchFamily="18" charset="0"/>
                                  </a:rPr>
                                  <m:t>𝑀𝐸𝐷</m:t>
                                </m:r>
                              </m:sub>
                            </m:sSub>
                          </m:e>
                        </m:d>
                      </m:e>
                    </m:func>
                    <m:r>
                      <a:rPr lang="en-US" sz="2400" i="1" kern="0" smtClean="0">
                        <a:solidFill>
                          <a:schemeClr val="tx1"/>
                        </a:solidFill>
                        <a:latin typeface="Cambria Math" panose="02040503050406030204" pitchFamily="18" charset="0"/>
                      </a:rPr>
                      <m:t>=</m:t>
                    </m:r>
                    <m:r>
                      <a:rPr lang="en-US" sz="2400" i="1" kern="0">
                        <a:solidFill>
                          <a:schemeClr val="tx1"/>
                        </a:solidFill>
                        <a:latin typeface="Cambria Math" panose="02040503050406030204" pitchFamily="18" charset="0"/>
                        <a:ea typeface="Cambria Math" panose="02040503050406030204" pitchFamily="18" charset="0"/>
                      </a:rPr>
                      <m:t>𝛼</m:t>
                    </m:r>
                    <m:r>
                      <a:rPr lang="en-US" sz="2400" i="1" kern="0" smtClean="0">
                        <a:solidFill>
                          <a:schemeClr val="tx1"/>
                        </a:solidFill>
                        <a:latin typeface="Cambria Math" panose="02040503050406030204" pitchFamily="18" charset="0"/>
                        <a:ea typeface="Cambria Math" panose="02040503050406030204" pitchFamily="18" charset="0"/>
                      </a:rPr>
                      <m:t>+</m:t>
                    </m:r>
                    <m:r>
                      <a:rPr lang="en-US" sz="2400" i="1" kern="0" smtClean="0">
                        <a:solidFill>
                          <a:schemeClr val="tx1"/>
                        </a:solidFill>
                        <a:latin typeface="Cambria Math" panose="02040503050406030204" pitchFamily="18" charset="0"/>
                        <a:ea typeface="Cambria Math" panose="02040503050406030204" pitchFamily="18" charset="0"/>
                      </a:rPr>
                      <m:t>𝑘</m:t>
                    </m:r>
                    <m:r>
                      <a:rPr lang="en-US" sz="2400" i="1" kern="0" smtClean="0">
                        <a:solidFill>
                          <a:schemeClr val="tx1"/>
                        </a:solidFill>
                        <a:latin typeface="Cambria Math" panose="02040503050406030204" pitchFamily="18" charset="0"/>
                        <a:ea typeface="Cambria Math" panose="02040503050406030204" pitchFamily="18" charset="0"/>
                      </a:rPr>
                      <m:t>𝛽</m:t>
                    </m:r>
                  </m:oMath>
                </a14:m>
                <a:r>
                  <a:rPr lang="en-US" sz="2400" kern="0" dirty="0">
                    <a:solidFill>
                      <a:schemeClr val="tx1"/>
                    </a:solidFill>
                    <a:ea typeface="Cambria Math" panose="02040503050406030204" pitchFamily="18" charset="0"/>
                  </a:rPr>
                  <a:t>   </a:t>
                </a:r>
                <a:r>
                  <a:rPr lang="en-US" sz="2400" kern="0" dirty="0">
                    <a:solidFill>
                      <a:schemeClr val="tx1"/>
                    </a:solidFill>
                  </a:rPr>
                  <a:t>or   </a:t>
                </a:r>
                <a14:m>
                  <m:oMath xmlns:m="http://schemas.openxmlformats.org/officeDocument/2006/math">
                    <m:sSub>
                      <m:sSubPr>
                        <m:ctrlPr>
                          <a:rPr lang="en-US" sz="2400" i="1" kern="0" smtClean="0">
                            <a:solidFill>
                              <a:schemeClr val="tx1"/>
                            </a:solidFill>
                            <a:latin typeface="Cambria Math" panose="02040503050406030204" pitchFamily="18" charset="0"/>
                          </a:rPr>
                        </m:ctrlPr>
                      </m:sSubPr>
                      <m:e>
                        <m:r>
                          <a:rPr lang="en-US" sz="2400" i="1" kern="0" smtClean="0">
                            <a:solidFill>
                              <a:schemeClr val="tx1"/>
                            </a:solidFill>
                            <a:latin typeface="Cambria Math" panose="02040503050406030204" pitchFamily="18" charset="0"/>
                          </a:rPr>
                          <m:t>𝑇</m:t>
                        </m:r>
                      </m:e>
                      <m:sub>
                        <m:r>
                          <a:rPr lang="en-US" sz="2400" i="1" kern="0" smtClean="0">
                            <a:solidFill>
                              <a:schemeClr val="tx1"/>
                            </a:solidFill>
                            <a:latin typeface="Cambria Math" panose="02040503050406030204" pitchFamily="18" charset="0"/>
                          </a:rPr>
                          <m:t>𝑀𝐸𝐷</m:t>
                        </m:r>
                      </m:sub>
                    </m:sSub>
                    <m:r>
                      <a:rPr lang="en-US" sz="2400" i="1" kern="0" smtClean="0">
                        <a:solidFill>
                          <a:schemeClr val="tx1"/>
                        </a:solidFill>
                        <a:latin typeface="Cambria Math" panose="02040503050406030204" pitchFamily="18" charset="0"/>
                      </a:rPr>
                      <m:t>=</m:t>
                    </m:r>
                    <m:sSup>
                      <m:sSupPr>
                        <m:ctrlPr>
                          <a:rPr lang="en-US" sz="2400" i="1" kern="0" smtClean="0">
                            <a:solidFill>
                              <a:schemeClr val="tx1"/>
                            </a:solidFill>
                            <a:latin typeface="Cambria Math" panose="02040503050406030204" pitchFamily="18" charset="0"/>
                          </a:rPr>
                        </m:ctrlPr>
                      </m:sSupPr>
                      <m:e>
                        <m:r>
                          <a:rPr lang="en-US" sz="2400" i="1" kern="0" smtClean="0">
                            <a:solidFill>
                              <a:schemeClr val="tx1"/>
                            </a:solidFill>
                            <a:latin typeface="Cambria Math" panose="02040503050406030204" pitchFamily="18" charset="0"/>
                          </a:rPr>
                          <m:t>𝑒</m:t>
                        </m:r>
                      </m:e>
                      <m:sup>
                        <m:r>
                          <a:rPr lang="en-US" sz="2400" i="1" kern="0" smtClean="0">
                            <a:solidFill>
                              <a:schemeClr val="tx1"/>
                            </a:solidFill>
                            <a:latin typeface="Cambria Math" panose="02040503050406030204" pitchFamily="18" charset="0"/>
                          </a:rPr>
                          <m:t>(</m:t>
                        </m:r>
                        <m:r>
                          <a:rPr lang="en-US" sz="2400" i="1" kern="0">
                            <a:solidFill>
                              <a:schemeClr val="tx1"/>
                            </a:solidFill>
                            <a:latin typeface="Cambria Math" panose="02040503050406030204" pitchFamily="18" charset="0"/>
                            <a:ea typeface="Cambria Math" panose="02040503050406030204" pitchFamily="18" charset="0"/>
                          </a:rPr>
                          <m:t>𝛼</m:t>
                        </m:r>
                        <m:r>
                          <a:rPr lang="en-US" sz="2400" i="1" kern="0">
                            <a:solidFill>
                              <a:schemeClr val="tx1"/>
                            </a:solidFill>
                            <a:latin typeface="Cambria Math" panose="02040503050406030204" pitchFamily="18" charset="0"/>
                            <a:ea typeface="Cambria Math" panose="02040503050406030204" pitchFamily="18" charset="0"/>
                          </a:rPr>
                          <m:t>+</m:t>
                        </m:r>
                        <m:r>
                          <a:rPr lang="en-US" sz="2400" i="1" kern="0">
                            <a:solidFill>
                              <a:schemeClr val="tx1"/>
                            </a:solidFill>
                            <a:latin typeface="Cambria Math" panose="02040503050406030204" pitchFamily="18" charset="0"/>
                            <a:ea typeface="Cambria Math" panose="02040503050406030204" pitchFamily="18" charset="0"/>
                          </a:rPr>
                          <m:t>𝑘</m:t>
                        </m:r>
                        <m:r>
                          <a:rPr lang="en-US" sz="2400" i="1" kern="0">
                            <a:solidFill>
                              <a:schemeClr val="tx1"/>
                            </a:solidFill>
                            <a:latin typeface="Cambria Math" panose="02040503050406030204" pitchFamily="18" charset="0"/>
                            <a:ea typeface="Cambria Math" panose="02040503050406030204" pitchFamily="18" charset="0"/>
                          </a:rPr>
                          <m:t>𝛽</m:t>
                        </m:r>
                        <m:r>
                          <a:rPr lang="en-US" sz="2400" i="1" kern="0" smtClean="0">
                            <a:solidFill>
                              <a:schemeClr val="tx1"/>
                            </a:solidFill>
                            <a:latin typeface="Cambria Math" panose="02040503050406030204" pitchFamily="18" charset="0"/>
                          </a:rPr>
                          <m:t>)</m:t>
                        </m:r>
                      </m:sup>
                    </m:sSup>
                  </m:oMath>
                </a14:m>
                <a:endParaRPr lang="en-US" sz="1600" kern="0" dirty="0">
                  <a:solidFill>
                    <a:schemeClr val="tx1"/>
                  </a:solidFill>
                </a:endParaRPr>
              </a:p>
              <a:p>
                <a:pPr marL="0" indent="0" algn="just">
                  <a:lnSpc>
                    <a:spcPct val="120000"/>
                  </a:lnSpc>
                  <a:buFont typeface="Times" charset="0"/>
                  <a:buNone/>
                </a:pPr>
                <a:endParaRPr lang="en-US" sz="1600" kern="0" dirty="0">
                  <a:solidFill>
                    <a:schemeClr val="tx1"/>
                  </a:solidFill>
                </a:endParaRPr>
              </a:p>
              <a:p>
                <a:pPr marL="285750" indent="-285750" algn="just">
                  <a:lnSpc>
                    <a:spcPct val="120000"/>
                  </a:lnSpc>
                </a:pPr>
                <a:endParaRPr lang="en-US" sz="1600" kern="0" dirty="0">
                  <a:solidFill>
                    <a:schemeClr val="tx1"/>
                  </a:solidFill>
                </a:endParaRPr>
              </a:p>
            </p:txBody>
          </p:sp>
        </mc:Choice>
        <mc:Fallback>
          <p:sp>
            <p:nvSpPr>
              <p:cNvPr id="4" name="Content Placeholder 2">
                <a:extLst>
                  <a:ext uri="{FF2B5EF4-FFF2-40B4-BE49-F238E27FC236}">
                    <a16:creationId xmlns:a16="http://schemas.microsoft.com/office/drawing/2014/main" id="{87EF53ED-ABA1-DDBC-EE7C-F82CAF3A320A}"/>
                  </a:ext>
                </a:extLst>
              </p:cNvPr>
              <p:cNvSpPr txBox="1">
                <a:spLocks noRot="1" noChangeAspect="1" noMove="1" noResize="1" noEditPoints="1" noAdjustHandles="1" noChangeArrowheads="1" noChangeShapeType="1" noTextEdit="1"/>
              </p:cNvSpPr>
              <p:nvPr/>
            </p:nvSpPr>
            <p:spPr bwMode="auto">
              <a:xfrm>
                <a:off x="457200" y="955671"/>
                <a:ext cx="8229600" cy="2473329"/>
              </a:xfrm>
              <a:prstGeom prst="rect">
                <a:avLst/>
              </a:prstGeom>
              <a:blipFill>
                <a:blip r:embed="rId2"/>
                <a:stretch>
                  <a:fillRect t="-246"/>
                </a:stretch>
              </a:blipFill>
              <a:ln w="9525">
                <a:noFill/>
                <a:miter lim="800000"/>
                <a:headEnd/>
                <a:tailEnd/>
              </a:ln>
              <a:effectLst/>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D242774A-EBA5-ED2F-5EC1-F07052F319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13837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4" name="Content Placeholder 2">
            <a:extLst>
              <a:ext uri="{FF2B5EF4-FFF2-40B4-BE49-F238E27FC236}">
                <a16:creationId xmlns:a16="http://schemas.microsoft.com/office/drawing/2014/main" id="{87EF53ED-ABA1-DDBC-EE7C-F82CAF3A320A}"/>
              </a:ext>
            </a:extLst>
          </p:cNvPr>
          <p:cNvSpPr txBox="1">
            <a:spLocks/>
          </p:cNvSpPr>
          <p:nvPr/>
        </p:nvSpPr>
        <p:spPr bwMode="auto">
          <a:xfrm>
            <a:off x="457200" y="777871"/>
            <a:ext cx="8229600" cy="2727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914388" lvl="1" indent="-457200" algn="just">
              <a:lnSpc>
                <a:spcPct val="120000"/>
              </a:lnSpc>
              <a:spcAft>
                <a:spcPts val="600"/>
              </a:spcAft>
              <a:buFont typeface="+mj-lt"/>
              <a:buAutoNum type="arabicPeriod" startAt="7"/>
            </a:pPr>
            <a:r>
              <a:rPr lang="en-US" sz="2400" kern="0" dirty="0">
                <a:solidFill>
                  <a:schemeClr val="tx1"/>
                </a:solidFill>
                <a:latin typeface="Calibri" panose="020F0502020204030204" pitchFamily="34" charset="0"/>
                <a:cs typeface="Calibri" panose="020F0502020204030204" pitchFamily="34" charset="0"/>
              </a:rPr>
              <a:t>The Table provides probabilities and the expected number of MEDs for different values of k in the Beta Method. The value of k determines the threshold for identifying MEDs based on the daily system SAIDI. However, there is no analytical method for selecting the allowed number of MEDs per year.</a:t>
            </a:r>
          </a:p>
          <a:p>
            <a:pPr marL="457188" lvl="1" indent="0" algn="ctr">
              <a:spcAft>
                <a:spcPts val="600"/>
              </a:spcAft>
              <a:buFont typeface="Times" charset="0"/>
              <a:buNone/>
            </a:pPr>
            <a:endParaRPr lang="en-US" sz="1600" kern="0" dirty="0">
              <a:solidFill>
                <a:schemeClr val="tx1"/>
              </a:solidFill>
            </a:endParaRPr>
          </a:p>
          <a:p>
            <a:pPr marL="0" indent="0" algn="just">
              <a:lnSpc>
                <a:spcPct val="120000"/>
              </a:lnSpc>
              <a:buFont typeface="Times" charset="0"/>
              <a:buNone/>
            </a:pPr>
            <a:endParaRPr lang="en-US" sz="1600" kern="0" dirty="0">
              <a:solidFill>
                <a:schemeClr val="tx1"/>
              </a:solidFill>
            </a:endParaRPr>
          </a:p>
          <a:p>
            <a:pPr marL="285750" indent="-285750" algn="just">
              <a:lnSpc>
                <a:spcPct val="120000"/>
              </a:lnSpc>
            </a:pPr>
            <a:endParaRPr lang="en-US" sz="1600" kern="0" dirty="0">
              <a:solidFill>
                <a:schemeClr val="tx1"/>
              </a:solidFill>
            </a:endParaRPr>
          </a:p>
        </p:txBody>
      </p:sp>
      <p:sp>
        <p:nvSpPr>
          <p:cNvPr id="6" name="Footer Placeholder 4">
            <a:extLst>
              <a:ext uri="{FF2B5EF4-FFF2-40B4-BE49-F238E27FC236}">
                <a16:creationId xmlns:a16="http://schemas.microsoft.com/office/drawing/2014/main" id="{D242774A-EBA5-ED2F-5EC1-F07052F319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5DA1274-AE7B-4291-8C42-E66F33BA91B5}"/>
                  </a:ext>
                </a:extLst>
              </p:cNvPr>
              <p:cNvSpPr txBox="1"/>
              <p:nvPr/>
            </p:nvSpPr>
            <p:spPr>
              <a:xfrm>
                <a:off x="3191711" y="3610018"/>
                <a:ext cx="3484235" cy="253916"/>
              </a:xfrm>
              <a:prstGeom prst="rect">
                <a:avLst/>
              </a:prstGeom>
              <a:noFill/>
            </p:spPr>
            <p:txBody>
              <a:bodyPr wrap="square">
                <a:spAutoFit/>
              </a:bodyPr>
              <a:lstStyle/>
              <a:p>
                <a:pPr algn="ctr"/>
                <a:r>
                  <a:rPr lang="en-US" sz="1050" b="1" dirty="0"/>
                  <a:t>Table. Probability of exceeding </a:t>
                </a:r>
                <a14:m>
                  <m:oMath xmlns:m="http://schemas.openxmlformats.org/officeDocument/2006/math">
                    <m:sSub>
                      <m:sSubPr>
                        <m:ctrlPr>
                          <a:rPr lang="en-US" sz="1050" b="1" i="1" smtClean="0">
                            <a:solidFill>
                              <a:schemeClr val="tx1"/>
                            </a:solidFill>
                            <a:effectLst/>
                            <a:latin typeface="Cambria Math" panose="02040503050406030204" pitchFamily="18" charset="0"/>
                          </a:rPr>
                        </m:ctrlPr>
                      </m:sSubPr>
                      <m:e>
                        <m:r>
                          <a:rPr lang="en-US" sz="1050" b="1" i="1" smtClean="0">
                            <a:solidFill>
                              <a:schemeClr val="tx1"/>
                            </a:solidFill>
                            <a:effectLst/>
                            <a:latin typeface="Cambria Math" panose="02040503050406030204" pitchFamily="18" charset="0"/>
                          </a:rPr>
                          <m:t>𝑻</m:t>
                        </m:r>
                      </m:e>
                      <m:sub>
                        <m:r>
                          <a:rPr lang="en-US" sz="1050" b="1" i="1" smtClean="0">
                            <a:solidFill>
                              <a:schemeClr val="tx1"/>
                            </a:solidFill>
                            <a:effectLst/>
                            <a:latin typeface="Cambria Math" panose="02040503050406030204" pitchFamily="18" charset="0"/>
                          </a:rPr>
                          <m:t>𝑴𝑬𝑫</m:t>
                        </m:r>
                      </m:sub>
                    </m:sSub>
                  </m:oMath>
                </a14:m>
                <a:r>
                  <a:rPr lang="en-US" sz="1050" b="1" dirty="0"/>
                  <a:t> as a function of k</a:t>
                </a:r>
              </a:p>
            </p:txBody>
          </p:sp>
        </mc:Choice>
        <mc:Fallback>
          <p:sp>
            <p:nvSpPr>
              <p:cNvPr id="8" name="TextBox 7">
                <a:extLst>
                  <a:ext uri="{FF2B5EF4-FFF2-40B4-BE49-F238E27FC236}">
                    <a16:creationId xmlns:a16="http://schemas.microsoft.com/office/drawing/2014/main" id="{85DA1274-AE7B-4291-8C42-E66F33BA91B5}"/>
                  </a:ext>
                </a:extLst>
              </p:cNvPr>
              <p:cNvSpPr txBox="1">
                <a:spLocks noRot="1" noChangeAspect="1" noMove="1" noResize="1" noEditPoints="1" noAdjustHandles="1" noChangeArrowheads="1" noChangeShapeType="1" noTextEdit="1"/>
              </p:cNvSpPr>
              <p:nvPr/>
            </p:nvSpPr>
            <p:spPr>
              <a:xfrm>
                <a:off x="3191711" y="3610018"/>
                <a:ext cx="3484235" cy="253916"/>
              </a:xfrm>
              <a:prstGeom prst="rect">
                <a:avLst/>
              </a:prstGeom>
              <a:blipFill>
                <a:blip r:embed="rId2"/>
                <a:stretch>
                  <a:fillRect b="-1190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332F758-45FB-40D2-BC2B-0E169B2D050A}"/>
              </a:ext>
            </a:extLst>
          </p:cNvPr>
          <p:cNvPicPr>
            <a:picLocks noChangeAspect="1"/>
          </p:cNvPicPr>
          <p:nvPr/>
        </p:nvPicPr>
        <p:blipFill>
          <a:blip r:embed="rId3"/>
          <a:stretch>
            <a:fillRect/>
          </a:stretch>
        </p:blipFill>
        <p:spPr>
          <a:xfrm>
            <a:off x="2754406" y="3892513"/>
            <a:ext cx="4358843" cy="2087545"/>
          </a:xfrm>
          <a:prstGeom prst="rect">
            <a:avLst/>
          </a:prstGeom>
        </p:spPr>
      </p:pic>
    </p:spTree>
    <p:extLst>
      <p:ext uri="{BB962C8B-B14F-4D97-AF65-F5344CB8AC3E}">
        <p14:creationId xmlns:p14="http://schemas.microsoft.com/office/powerpoint/2010/main" val="85575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95862" y="885950"/>
            <a:ext cx="8476637" cy="48290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914388" lvl="1" indent="-457200" algn="just">
              <a:lnSpc>
                <a:spcPct val="120000"/>
              </a:lnSpc>
              <a:spcBef>
                <a:spcPts val="600"/>
              </a:spcBef>
              <a:spcAft>
                <a:spcPts val="1200"/>
              </a:spcAft>
              <a:buFont typeface="+mj-lt"/>
              <a:buAutoNum type="arabicPeriod" startAt="8"/>
            </a:pPr>
            <a:r>
              <a:rPr lang="en-US" sz="2400" dirty="0">
                <a:solidFill>
                  <a:schemeClr val="tx1"/>
                </a:solidFill>
                <a:latin typeface="Calibri" panose="020F0502020204030204" pitchFamily="34" charset="0"/>
                <a:cs typeface="Calibri" panose="020F0502020204030204" pitchFamily="34" charset="0"/>
              </a:rPr>
              <a:t>To address this, a recommended value of k, namely k = 2.5, has been established based on consensus among members of the IEEE Power and Energy Society's Distribution Reliability Working Group </a:t>
            </a:r>
          </a:p>
          <a:p>
            <a:pPr marL="914388" lvl="1" indent="-457200" algn="just">
              <a:lnSpc>
                <a:spcPct val="120000"/>
              </a:lnSpc>
              <a:spcBef>
                <a:spcPts val="600"/>
              </a:spcBef>
              <a:spcAft>
                <a:spcPts val="1200"/>
              </a:spcAft>
              <a:buFont typeface="+mj-lt"/>
              <a:buAutoNum type="arabicPeriod" startAt="8"/>
            </a:pPr>
            <a:r>
              <a:rPr lang="en-US" sz="2400" b="0" i="0" dirty="0">
                <a:solidFill>
                  <a:schemeClr val="tx1"/>
                </a:solidFill>
                <a:effectLst/>
                <a:latin typeface="Calibri" panose="020F0502020204030204" pitchFamily="34" charset="0"/>
                <a:cs typeface="Calibri" panose="020F0502020204030204" pitchFamily="34" charset="0"/>
              </a:rPr>
              <a:t>Any day with daily SAIDI greater than the threshold value T</a:t>
            </a:r>
            <a:r>
              <a:rPr lang="en-US" sz="2400" b="0" i="0" baseline="-25000" dirty="0">
                <a:solidFill>
                  <a:schemeClr val="tx1"/>
                </a:solidFill>
                <a:effectLst/>
                <a:latin typeface="Calibri" panose="020F0502020204030204" pitchFamily="34" charset="0"/>
                <a:cs typeface="Calibri" panose="020F0502020204030204" pitchFamily="34" charset="0"/>
              </a:rPr>
              <a:t>MED</a:t>
            </a:r>
            <a:r>
              <a:rPr lang="en-US" sz="2400" b="0" i="0" dirty="0">
                <a:solidFill>
                  <a:schemeClr val="tx1"/>
                </a:solidFill>
                <a:effectLst/>
                <a:latin typeface="Calibri" panose="020F0502020204030204" pitchFamily="34" charset="0"/>
                <a:cs typeface="Calibri" panose="020F0502020204030204" pitchFamily="34" charset="0"/>
              </a:rPr>
              <a:t> that occurs during the subsequent reporting period is classified as a MED.</a:t>
            </a:r>
          </a:p>
          <a:p>
            <a:pPr marL="457188" lvl="1" indent="0">
              <a:spcAft>
                <a:spcPts val="600"/>
              </a:spcAft>
              <a:buNone/>
            </a:pPr>
            <a:endParaRPr lang="en-US" sz="1600" b="0" i="0" dirty="0">
              <a:solidFill>
                <a:schemeClr val="tx1"/>
              </a:solidFill>
              <a:effectLst/>
            </a:endParaRPr>
          </a:p>
          <a:p>
            <a:pPr marL="0" indent="0" algn="just">
              <a:lnSpc>
                <a:spcPct val="120000"/>
              </a:lnSpc>
              <a:buNone/>
            </a:pPr>
            <a:endParaRPr lang="en-US" sz="1600" i="0" dirty="0">
              <a:solidFill>
                <a:schemeClr val="tx1"/>
              </a:solidFill>
              <a:effectLst/>
            </a:endParaRPr>
          </a:p>
          <a:p>
            <a:pPr marL="285750" indent="-285750" algn="just">
              <a:lnSpc>
                <a:spcPct val="120000"/>
              </a:lnSpc>
            </a:pPr>
            <a:endParaRPr lang="en-US" sz="16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4" name="Footer Placeholder 4">
            <a:extLst>
              <a:ext uri="{FF2B5EF4-FFF2-40B4-BE49-F238E27FC236}">
                <a16:creationId xmlns:a16="http://schemas.microsoft.com/office/drawing/2014/main" id="{01BC0720-F5B2-E989-F0C4-808E0F5B78B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9801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 Causes of Outages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Each piece of equipment in a distribution system has a certain probability of failing.</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When first installed, a piece of equipment can fail due to poor manufacturing, damage during shipping, or improper installation.</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Healthy equipment can fail due to high currents, extreme voltages, animals, and severe weather.</a:t>
            </a:r>
          </a:p>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Sometimes equipment may fail due to chronological age, chemical decomposition, contamination, and mechanical wear.</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4" name="Footer Placeholder 4">
            <a:extLst>
              <a:ext uri="{FF2B5EF4-FFF2-40B4-BE49-F238E27FC236}">
                <a16:creationId xmlns:a16="http://schemas.microsoft.com/office/drawing/2014/main" id="{125238C9-0B18-54C4-3195-F7406B0095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02282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 Causes of Outages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380864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600"/>
              </a:spcAft>
            </a:pPr>
            <a:r>
              <a:rPr lang="en-US" sz="2400" i="0" dirty="0">
                <a:solidFill>
                  <a:schemeClr val="tx1"/>
                </a:solidFill>
                <a:effectLst/>
                <a:latin typeface="Calibri" panose="020F0502020204030204" pitchFamily="34" charset="0"/>
                <a:cs typeface="Calibri" panose="020F0502020204030204" pitchFamily="34" charset="0"/>
              </a:rPr>
              <a:t>Failures in distribution systems can be categorized into three groups: </a:t>
            </a:r>
            <a:r>
              <a:rPr lang="en-US" sz="2400" b="1" i="0" dirty="0">
                <a:solidFill>
                  <a:schemeClr val="tx1"/>
                </a:solidFill>
                <a:effectLst/>
                <a:latin typeface="Calibri" panose="020F0502020204030204" pitchFamily="34" charset="0"/>
                <a:cs typeface="Calibri" panose="020F0502020204030204" pitchFamily="34" charset="0"/>
              </a:rPr>
              <a:t>intrinsic factors</a:t>
            </a:r>
            <a:r>
              <a:rPr lang="en-US" sz="2400" i="0" dirty="0">
                <a:solidFill>
                  <a:schemeClr val="tx1"/>
                </a:solidFill>
                <a:effectLst/>
                <a:latin typeface="Calibri" panose="020F0502020204030204" pitchFamily="34" charset="0"/>
                <a:cs typeface="Calibri" panose="020F0502020204030204" pitchFamily="34" charset="0"/>
              </a:rPr>
              <a:t>, </a:t>
            </a:r>
            <a:r>
              <a:rPr lang="en-US" sz="2400" b="1" i="0" dirty="0">
                <a:solidFill>
                  <a:schemeClr val="tx1"/>
                </a:solidFill>
                <a:effectLst/>
                <a:latin typeface="Calibri" panose="020F0502020204030204" pitchFamily="34" charset="0"/>
                <a:cs typeface="Calibri" panose="020F0502020204030204" pitchFamily="34" charset="0"/>
              </a:rPr>
              <a:t>external factors</a:t>
            </a:r>
            <a:r>
              <a:rPr lang="en-US" sz="2400" i="0" dirty="0">
                <a:solidFill>
                  <a:schemeClr val="tx1"/>
                </a:solidFill>
                <a:effectLst/>
                <a:latin typeface="Calibri" panose="020F0502020204030204" pitchFamily="34" charset="0"/>
                <a:cs typeface="Calibri" panose="020F0502020204030204" pitchFamily="34" charset="0"/>
              </a:rPr>
              <a:t>, and </a:t>
            </a:r>
            <a:r>
              <a:rPr lang="en-US" sz="2400" b="1" i="0" dirty="0">
                <a:solidFill>
                  <a:schemeClr val="tx1"/>
                </a:solidFill>
                <a:effectLst/>
                <a:latin typeface="Calibri" panose="020F0502020204030204" pitchFamily="34" charset="0"/>
                <a:cs typeface="Calibri" panose="020F0502020204030204" pitchFamily="34" charset="0"/>
              </a:rPr>
              <a:t>human factors</a:t>
            </a:r>
            <a:r>
              <a:rPr lang="en-US" sz="2400" i="0" dirty="0">
                <a:solidFill>
                  <a:schemeClr val="tx1"/>
                </a:solidFill>
                <a:effectLst/>
                <a:latin typeface="Calibri" panose="020F0502020204030204" pitchFamily="34" charset="0"/>
                <a:cs typeface="Calibri" panose="020F0502020204030204" pitchFamily="34" charset="0"/>
              </a:rPr>
              <a:t>.</a:t>
            </a:r>
          </a:p>
          <a:p>
            <a:pPr marL="285750" indent="-285750" algn="just">
              <a:lnSpc>
                <a:spcPct val="120000"/>
              </a:lnSpc>
              <a:spcAft>
                <a:spcPts val="600"/>
              </a:spcAft>
            </a:pPr>
            <a:r>
              <a:rPr lang="en-US" sz="2400" b="1" i="0" dirty="0">
                <a:solidFill>
                  <a:srgbClr val="FF0000"/>
                </a:solidFill>
                <a:effectLst/>
                <a:latin typeface="Calibri" panose="020F0502020204030204" pitchFamily="34" charset="0"/>
                <a:cs typeface="Calibri" panose="020F0502020204030204" pitchFamily="34" charset="0"/>
              </a:rPr>
              <a:t>Intrinsic factors: </a:t>
            </a:r>
            <a:r>
              <a:rPr lang="en-US" sz="2400" i="0" dirty="0">
                <a:solidFill>
                  <a:schemeClr val="tx1"/>
                </a:solidFill>
                <a:effectLst/>
                <a:latin typeface="Calibri" panose="020F0502020204030204" pitchFamily="34" charset="0"/>
                <a:cs typeface="Calibri" panose="020F0502020204030204" pitchFamily="34" charset="0"/>
              </a:rPr>
              <a:t>age of equipment, manufacturing defects in equipment, and the size of conductors.</a:t>
            </a:r>
          </a:p>
          <a:p>
            <a:pPr marL="285750" indent="-285750" algn="just">
              <a:lnSpc>
                <a:spcPct val="120000"/>
              </a:lnSpc>
              <a:spcAft>
                <a:spcPts val="600"/>
              </a:spcAft>
            </a:pPr>
            <a:r>
              <a:rPr lang="en-US" sz="2400" b="1" i="0" dirty="0">
                <a:solidFill>
                  <a:srgbClr val="FF0000"/>
                </a:solidFill>
                <a:effectLst/>
                <a:latin typeface="Calibri" panose="020F0502020204030204" pitchFamily="34" charset="0"/>
                <a:cs typeface="Calibri" panose="020F0502020204030204" pitchFamily="34" charset="0"/>
              </a:rPr>
              <a:t>External factors: </a:t>
            </a:r>
            <a:r>
              <a:rPr lang="en-US" sz="2400" i="0" dirty="0">
                <a:solidFill>
                  <a:schemeClr val="tx1"/>
                </a:solidFill>
                <a:effectLst/>
                <a:latin typeface="Calibri" panose="020F0502020204030204" pitchFamily="34" charset="0"/>
                <a:cs typeface="Calibri" panose="020F0502020204030204" pitchFamily="34" charset="0"/>
              </a:rPr>
              <a:t>trees, birds/animals, wind, lightning, and icing.</a:t>
            </a:r>
          </a:p>
          <a:p>
            <a:pPr marL="285750" indent="-285750" algn="just">
              <a:lnSpc>
                <a:spcPct val="120000"/>
              </a:lnSpc>
              <a:spcAft>
                <a:spcPts val="600"/>
              </a:spcAft>
            </a:pPr>
            <a:r>
              <a:rPr lang="en-US" sz="2400" b="1" i="0" dirty="0">
                <a:solidFill>
                  <a:srgbClr val="FF0000"/>
                </a:solidFill>
                <a:effectLst/>
                <a:latin typeface="Calibri" panose="020F0502020204030204" pitchFamily="34" charset="0"/>
                <a:cs typeface="Calibri" panose="020F0502020204030204" pitchFamily="34" charset="0"/>
              </a:rPr>
              <a:t>Human factors: </a:t>
            </a:r>
            <a:r>
              <a:rPr lang="en-US" sz="2400" i="0" dirty="0">
                <a:solidFill>
                  <a:schemeClr val="tx1"/>
                </a:solidFill>
                <a:effectLst/>
                <a:latin typeface="Calibri" panose="020F0502020204030204" pitchFamily="34" charset="0"/>
                <a:cs typeface="Calibri" panose="020F0502020204030204" pitchFamily="34" charset="0"/>
              </a:rPr>
              <a:t>vehicular accidents, accidents by utility or contractor work crew, and vandalism.</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4" name="Footer Placeholder 4">
            <a:extLst>
              <a:ext uri="{FF2B5EF4-FFF2-40B4-BE49-F238E27FC236}">
                <a16:creationId xmlns:a16="http://schemas.microsoft.com/office/drawing/2014/main" id="{125238C9-0B18-54C4-3195-F7406B0095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1834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0"/>
              </a:spcBef>
              <a:spcAft>
                <a:spcPts val="384"/>
              </a:spcAft>
            </a:pPr>
            <a:r>
              <a:rPr lang="en-US" sz="2200" dirty="0">
                <a:solidFill>
                  <a:schemeClr val="tx1"/>
                </a:solidFill>
                <a:latin typeface="Calibri" panose="020F0502020204030204" pitchFamily="34" charset="0"/>
                <a:cs typeface="Calibri" panose="020F0502020204030204" pitchFamily="34" charset="0"/>
              </a:rPr>
              <a:t>Performance-based rate making in de or reregulated environments: </a:t>
            </a:r>
          </a:p>
          <a:p>
            <a:pPr lvl="1" algn="just">
              <a:lnSpc>
                <a:spcPct val="120000"/>
              </a:lnSpc>
              <a:spcBef>
                <a:spcPts val="0"/>
              </a:spcBef>
              <a:spcAft>
                <a:spcPts val="384"/>
              </a:spcAft>
            </a:pPr>
            <a:r>
              <a:rPr lang="en-US" sz="2200" dirty="0">
                <a:solidFill>
                  <a:schemeClr val="tx1"/>
                </a:solidFill>
                <a:latin typeface="Calibri" panose="020F0502020204030204" pitchFamily="34" charset="0"/>
                <a:cs typeface="Calibri" panose="020F0502020204030204" pitchFamily="34" charset="0"/>
              </a:rPr>
              <a:t>aids in forecasting utility's revenue</a:t>
            </a:r>
          </a:p>
          <a:p>
            <a:pPr lvl="1" algn="just">
              <a:lnSpc>
                <a:spcPct val="120000"/>
              </a:lnSpc>
              <a:spcBef>
                <a:spcPts val="0"/>
              </a:spcBef>
              <a:spcAft>
                <a:spcPts val="384"/>
              </a:spcAft>
            </a:pPr>
            <a:r>
              <a:rPr lang="en-US" sz="2200" dirty="0">
                <a:solidFill>
                  <a:schemeClr val="tx1"/>
                </a:solidFill>
                <a:latin typeface="Calibri" panose="020F0502020204030204" pitchFamily="34" charset="0"/>
                <a:cs typeface="Calibri" panose="020F0502020204030204" pitchFamily="34" charset="0"/>
              </a:rPr>
              <a:t>assists in quantifying the “quality” of power delivered to customers  in evaluating the regulatory requirements specified by Public Utility Commissions (PUCs)</a:t>
            </a:r>
          </a:p>
          <a:p>
            <a:pPr lvl="1" algn="just">
              <a:lnSpc>
                <a:spcPct val="120000"/>
              </a:lnSpc>
              <a:spcBef>
                <a:spcPts val="0"/>
              </a:spcBef>
              <a:spcAft>
                <a:spcPts val="384"/>
              </a:spcAft>
            </a:pPr>
            <a:r>
              <a:rPr lang="en-US" sz="2200" dirty="0">
                <a:solidFill>
                  <a:schemeClr val="tx1"/>
                </a:solidFill>
                <a:latin typeface="Calibri" panose="020F0502020204030204" pitchFamily="34" charset="0"/>
                <a:cs typeface="Calibri" panose="020F0502020204030204" pitchFamily="34" charset="0"/>
              </a:rPr>
              <a:t>also useful in benchmarking the system performance in comparison to others.</a:t>
            </a:r>
          </a:p>
          <a:p>
            <a:pPr algn="just">
              <a:lnSpc>
                <a:spcPct val="120000"/>
              </a:lnSpc>
              <a:spcBef>
                <a:spcPts val="0"/>
              </a:spcBef>
              <a:spcAft>
                <a:spcPts val="432"/>
              </a:spcAft>
            </a:pPr>
            <a:r>
              <a:rPr lang="en-US" sz="2200" dirty="0">
                <a:solidFill>
                  <a:schemeClr val="tx1"/>
                </a:solidFill>
                <a:latin typeface="Calibri" panose="020F0502020204030204" pitchFamily="34" charset="0"/>
                <a:cs typeface="Calibri" panose="020F0502020204030204" pitchFamily="34" charset="0"/>
              </a:rPr>
              <a:t>Distribution System Performance &amp; Reliability:</a:t>
            </a:r>
          </a:p>
          <a:p>
            <a:pPr lvl="1" algn="just">
              <a:lnSpc>
                <a:spcPct val="120000"/>
              </a:lnSpc>
              <a:spcBef>
                <a:spcPts val="0"/>
              </a:spcBef>
              <a:spcAft>
                <a:spcPts val="432"/>
              </a:spcAft>
            </a:pPr>
            <a:r>
              <a:rPr lang="en-US" altLang="zh-CN" sz="2200" dirty="0">
                <a:solidFill>
                  <a:schemeClr val="tx1"/>
                </a:solidFill>
                <a:latin typeface="Calibri" panose="020F0502020204030204" pitchFamily="34" charset="0"/>
                <a:cs typeface="Calibri" panose="020F0502020204030204" pitchFamily="34" charset="0"/>
              </a:rPr>
              <a:t>Overall p</a:t>
            </a:r>
            <a:r>
              <a:rPr lang="en-US" sz="2200" dirty="0">
                <a:solidFill>
                  <a:schemeClr val="tx1"/>
                </a:solidFill>
                <a:latin typeface="Calibri" panose="020F0502020204030204" pitchFamily="34" charset="0"/>
                <a:cs typeface="Calibri" panose="020F0502020204030204" pitchFamily="34" charset="0"/>
              </a:rPr>
              <a:t>erformance: measured in terms of system losses and voltage profile</a:t>
            </a:r>
          </a:p>
          <a:p>
            <a:pPr lvl="1" algn="just">
              <a:lnSpc>
                <a:spcPct val="120000"/>
              </a:lnSpc>
              <a:spcBef>
                <a:spcPts val="0"/>
              </a:spcBef>
              <a:spcAft>
                <a:spcPts val="432"/>
              </a:spcAft>
            </a:pPr>
            <a:r>
              <a:rPr lang="en-US" sz="2200" dirty="0">
                <a:solidFill>
                  <a:schemeClr val="tx1"/>
                </a:solidFill>
                <a:latin typeface="Calibri" panose="020F0502020204030204" pitchFamily="34" charset="0"/>
                <a:cs typeface="Calibri" panose="020F0502020204030204" pitchFamily="34" charset="0"/>
              </a:rPr>
              <a:t>Reliability: measured with respect to probability of experiencing outages and to customer satisfaction.</a:t>
            </a:r>
          </a:p>
          <a:p>
            <a:pPr marL="457188" lvl="1" indent="0" algn="just">
              <a:spcAft>
                <a:spcPts val="384"/>
              </a:spcAft>
              <a:buNone/>
            </a:pPr>
            <a:endParaRPr lang="en-US" sz="24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4" name="Footer Placeholder 4">
            <a:extLst>
              <a:ext uri="{FF2B5EF4-FFF2-40B4-BE49-F238E27FC236}">
                <a16:creationId xmlns:a16="http://schemas.microsoft.com/office/drawing/2014/main" id="{CC747C14-97F6-7454-49B8-38BD6BD774C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4637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 Causes of Outages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03296"/>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1200"/>
              </a:spcAft>
            </a:pPr>
            <a:r>
              <a:rPr lang="en-US" sz="2400" i="0" dirty="0">
                <a:solidFill>
                  <a:schemeClr val="tx1"/>
                </a:solidFill>
                <a:effectLst/>
                <a:latin typeface="Calibri" panose="020F0502020204030204" pitchFamily="34" charset="0"/>
                <a:cs typeface="Calibri" panose="020F0502020204030204" pitchFamily="34" charset="0"/>
              </a:rPr>
              <a:t>Since distribution system overhead lines are highly exposed to the atmosphere, external factors are the major causes of damages or failures. Intrinsic factors, on their own, generally do not endanger the reliability of such lines. Their effect can be seen only when they are combined with some other factors.</a:t>
            </a:r>
          </a:p>
          <a:p>
            <a:pPr marL="285750" indent="-285750" algn="just">
              <a:lnSpc>
                <a:spcPct val="120000"/>
              </a:lnSpc>
              <a:spcAft>
                <a:spcPts val="1200"/>
              </a:spcAft>
            </a:pPr>
            <a:r>
              <a:rPr lang="en-US" sz="2400" i="0" dirty="0">
                <a:solidFill>
                  <a:schemeClr val="tx1"/>
                </a:solidFill>
                <a:effectLst/>
                <a:latin typeface="Calibri" panose="020F0502020204030204" pitchFamily="34" charset="0"/>
                <a:cs typeface="Calibri" panose="020F0502020204030204" pitchFamily="34" charset="0"/>
              </a:rPr>
              <a:t>For example, a very old small conductor would not break down or burn down by itself, but if lightning strikes lines with such conductors, probability of its break down or burn down is much higher than that of a new conductor under the same situation.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4" name="Footer Placeholder 4">
            <a:extLst>
              <a:ext uri="{FF2B5EF4-FFF2-40B4-BE49-F238E27FC236}">
                <a16:creationId xmlns:a16="http://schemas.microsoft.com/office/drawing/2014/main" id="{8C6E15B4-741A-F15A-1A2D-5529C28327D4}"/>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61827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5.1. Trees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400"/>
              </a:spcAft>
              <a:buNone/>
            </a:pPr>
            <a:r>
              <a:rPr lang="en-US" sz="2300" i="0" dirty="0">
                <a:solidFill>
                  <a:schemeClr val="tx1"/>
                </a:solidFill>
                <a:effectLst/>
                <a:latin typeface="Calibri" panose="020F0502020204030204" pitchFamily="34" charset="0"/>
                <a:cs typeface="Calibri" panose="020F0502020204030204" pitchFamily="34" charset="0"/>
              </a:rPr>
              <a:t>Trees are among the major factors that affect the reliability of an overhead distribution line. Trees can cause failure of such lines in the following ways:</a:t>
            </a:r>
          </a:p>
          <a:p>
            <a:pPr lvl="1">
              <a:spcAft>
                <a:spcPts val="400"/>
              </a:spcAft>
            </a:pPr>
            <a:r>
              <a:rPr lang="en-US" sz="2300" i="0" dirty="0">
                <a:solidFill>
                  <a:schemeClr val="tx1"/>
                </a:solidFill>
                <a:effectLst/>
                <a:latin typeface="Calibri" panose="020F0502020204030204" pitchFamily="34" charset="0"/>
                <a:cs typeface="Calibri" panose="020F0502020204030204" pitchFamily="34" charset="0"/>
              </a:rPr>
              <a:t>Overhead conductors can be damaged when struck by a falling branch of tree.</a:t>
            </a:r>
          </a:p>
          <a:p>
            <a:pPr lvl="1">
              <a:spcAft>
                <a:spcPts val="400"/>
              </a:spcAft>
            </a:pPr>
            <a:r>
              <a:rPr lang="en-US" sz="2300" i="0" dirty="0">
                <a:solidFill>
                  <a:schemeClr val="tx1"/>
                </a:solidFill>
                <a:effectLst/>
                <a:latin typeface="Calibri" panose="020F0502020204030204" pitchFamily="34" charset="0"/>
                <a:cs typeface="Calibri" panose="020F0502020204030204" pitchFamily="34" charset="0"/>
              </a:rPr>
              <a:t>Wind can blow a tree branch into overhead conductors, resulting in two wires contacting each other.</a:t>
            </a:r>
          </a:p>
          <a:p>
            <a:pPr lvl="1">
              <a:spcAft>
                <a:spcPts val="400"/>
              </a:spcAft>
            </a:pPr>
            <a:r>
              <a:rPr lang="en-US" sz="2300" i="0" dirty="0">
                <a:solidFill>
                  <a:schemeClr val="tx1"/>
                </a:solidFill>
                <a:effectLst/>
                <a:latin typeface="Calibri" panose="020F0502020204030204" pitchFamily="34" charset="0"/>
                <a:cs typeface="Calibri" panose="020F0502020204030204" pitchFamily="34" charset="0"/>
              </a:rPr>
              <a:t>A growing branch of a nearby tree can push two phase conductors together resulting in a two‐phase fault.</a:t>
            </a:r>
          </a:p>
          <a:p>
            <a:pPr lvl="1">
              <a:spcAft>
                <a:spcPts val="400"/>
              </a:spcAft>
            </a:pPr>
            <a:r>
              <a:rPr lang="en-US" sz="2300" i="0" dirty="0">
                <a:solidFill>
                  <a:schemeClr val="tx1"/>
                </a:solidFill>
                <a:effectLst/>
                <a:latin typeface="Calibri" panose="020F0502020204030204" pitchFamily="34" charset="0"/>
                <a:cs typeface="Calibri" panose="020F0502020204030204" pitchFamily="34" charset="0"/>
              </a:rPr>
              <a:t>During regular tree trimming, a tree branch can be accidentally dropped on the overhead line.</a:t>
            </a:r>
          </a:p>
          <a:p>
            <a:pPr lvl="1">
              <a:spcAft>
                <a:spcPts val="400"/>
              </a:spcAft>
            </a:pPr>
            <a:r>
              <a:rPr lang="en-US" sz="2300" i="0" dirty="0">
                <a:solidFill>
                  <a:schemeClr val="tx1"/>
                </a:solidFill>
                <a:effectLst/>
                <a:latin typeface="Calibri" panose="020F0502020204030204" pitchFamily="34" charset="0"/>
                <a:cs typeface="Calibri" panose="020F0502020204030204" pitchFamily="34" charset="0"/>
              </a:rPr>
              <a:t>Ice accumulation on tree branches can cause limbs to break off and fall on the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61</a:t>
            </a:fld>
            <a:endParaRPr lang="en-US" dirty="0"/>
          </a:p>
        </p:txBody>
      </p:sp>
      <p:sp>
        <p:nvSpPr>
          <p:cNvPr id="4" name="Footer Placeholder 4">
            <a:extLst>
              <a:ext uri="{FF2B5EF4-FFF2-40B4-BE49-F238E27FC236}">
                <a16:creationId xmlns:a16="http://schemas.microsoft.com/office/drawing/2014/main" id="{A7C8AFAC-61D6-D207-99D6-B973E8022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16353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5.1. Trees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369848"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400"/>
              </a:spcAft>
              <a:buNone/>
            </a:pPr>
            <a:r>
              <a:rPr lang="en-US" sz="2300" i="0" dirty="0">
                <a:solidFill>
                  <a:schemeClr val="tx1"/>
                </a:solidFill>
                <a:effectLst/>
                <a:latin typeface="Calibri" panose="020F0502020204030204" pitchFamily="34" charset="0"/>
                <a:cs typeface="Calibri" panose="020F0502020204030204" pitchFamily="34" charset="0"/>
              </a:rPr>
              <a:t>Tree Trimming for Overhead Line Reliability:</a:t>
            </a:r>
          </a:p>
          <a:p>
            <a:pPr marL="685791" lvl="1" indent="-285750" algn="just">
              <a:spcAft>
                <a:spcPts val="400"/>
              </a:spcAft>
            </a:pPr>
            <a:r>
              <a:rPr lang="en-US" sz="2300" i="0" dirty="0">
                <a:solidFill>
                  <a:schemeClr val="tx1"/>
                </a:solidFill>
                <a:effectLst/>
                <a:latin typeface="Calibri" panose="020F0502020204030204" pitchFamily="34" charset="0"/>
                <a:cs typeface="Calibri" panose="020F0502020204030204" pitchFamily="34" charset="0"/>
              </a:rPr>
              <a:t>Tree trimming means periodic pruning of vegetation near power lines, which is the best possible solution to avoid overhead line failures caused by trees.</a:t>
            </a:r>
          </a:p>
          <a:p>
            <a:pPr marL="685791" lvl="1" indent="-285750" algn="just">
              <a:spcAft>
                <a:spcPts val="400"/>
              </a:spcAft>
            </a:pPr>
            <a:r>
              <a:rPr lang="en-US" sz="2300" i="0" dirty="0">
                <a:solidFill>
                  <a:schemeClr val="tx1"/>
                </a:solidFill>
                <a:effectLst/>
                <a:latin typeface="Calibri" panose="020F0502020204030204" pitchFamily="34" charset="0"/>
                <a:cs typeface="Calibri" panose="020F0502020204030204" pitchFamily="34" charset="0"/>
              </a:rPr>
              <a:t>Trimming is done every 2-6 years in most distribution systems.</a:t>
            </a:r>
          </a:p>
          <a:p>
            <a:pPr marL="685791" lvl="1" indent="-285750" algn="just">
              <a:spcAft>
                <a:spcPts val="400"/>
              </a:spcAft>
            </a:pPr>
            <a:r>
              <a:rPr lang="en-US" sz="2300" i="0" dirty="0">
                <a:solidFill>
                  <a:schemeClr val="tx1"/>
                </a:solidFill>
                <a:effectLst/>
                <a:latin typeface="Calibri" panose="020F0502020204030204" pitchFamily="34" charset="0"/>
                <a:cs typeface="Calibri" panose="020F0502020204030204" pitchFamily="34" charset="0"/>
              </a:rPr>
              <a:t>Selective trimming focuses on trees causing more customer interruptions, which can reduce operating and maintenance costs.</a:t>
            </a:r>
          </a:p>
          <a:p>
            <a:pPr marL="685791" lvl="1" indent="-285750" algn="just">
              <a:spcAft>
                <a:spcPts val="400"/>
              </a:spcAft>
            </a:pPr>
            <a:r>
              <a:rPr lang="en-US" sz="2300" i="0" dirty="0">
                <a:solidFill>
                  <a:schemeClr val="tx1"/>
                </a:solidFill>
                <a:effectLst/>
                <a:latin typeface="Calibri" panose="020F0502020204030204" pitchFamily="34" charset="0"/>
                <a:cs typeface="Calibri" panose="020F0502020204030204" pitchFamily="34" charset="0"/>
              </a:rPr>
              <a:t>Some utilities trim only main feeder trunks, not lateral branches.</a:t>
            </a:r>
          </a:p>
          <a:p>
            <a:pPr marL="685791" lvl="1" indent="-285750" algn="just">
              <a:spcAft>
                <a:spcPts val="400"/>
              </a:spcAft>
            </a:pPr>
            <a:r>
              <a:rPr lang="en-US" sz="2300" i="0" dirty="0">
                <a:solidFill>
                  <a:schemeClr val="tx1"/>
                </a:solidFill>
                <a:effectLst/>
                <a:latin typeface="Calibri" panose="020F0502020204030204" pitchFamily="34" charset="0"/>
                <a:cs typeface="Calibri" panose="020F0502020204030204" pitchFamily="34" charset="0"/>
              </a:rPr>
              <a:t>Tree trimming should always be performed by a trained crew to ensure safety and direct regrowth away from the conductor location.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62</a:t>
            </a:fld>
            <a:endParaRPr lang="en-US" dirty="0"/>
          </a:p>
        </p:txBody>
      </p:sp>
      <p:sp>
        <p:nvSpPr>
          <p:cNvPr id="4" name="Footer Placeholder 4">
            <a:extLst>
              <a:ext uri="{FF2B5EF4-FFF2-40B4-BE49-F238E27FC236}">
                <a16:creationId xmlns:a16="http://schemas.microsoft.com/office/drawing/2014/main" id="{A7C8AFAC-61D6-D207-99D6-B973E8022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81751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5.2. Lightning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444610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Lightning is a transient, high-current electric discharge caused by the breakdown of air due to large electric fields.</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Lightning can occur within a cloud, from a cloud to the surrounding air, between adjacent clouds, and from a cloud to the ground.</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Intracloud, cloud-to-air, cloud-to-cloud, and cloud-to-ground lightning are the different types of lightning discharges.</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Cloud-to-ground lightning is of particular concern due to its threat to power systems.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4" name="Footer Placeholder 4">
            <a:extLst>
              <a:ext uri="{FF2B5EF4-FFF2-40B4-BE49-F238E27FC236}">
                <a16:creationId xmlns:a16="http://schemas.microsoft.com/office/drawing/2014/main" id="{4C198513-3910-4DC8-D436-D7B23D6E42B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02645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5.2. Lightning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418484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Lightning can affect power systems in two ways:</a:t>
            </a:r>
          </a:p>
          <a:p>
            <a:pPr marL="685791" lvl="1" indent="-285750" algn="just">
              <a:spcAft>
                <a:spcPts val="1200"/>
              </a:spcAft>
            </a:pPr>
            <a:r>
              <a:rPr lang="en-US" sz="2400" b="1" i="0" dirty="0">
                <a:solidFill>
                  <a:schemeClr val="tx1"/>
                </a:solidFill>
                <a:effectLst/>
                <a:latin typeface="Calibri" panose="020F0502020204030204" pitchFamily="34" charset="0"/>
                <a:cs typeface="Calibri" panose="020F0502020204030204" pitchFamily="34" charset="0"/>
              </a:rPr>
              <a:t>Direct strokes: </a:t>
            </a:r>
            <a:r>
              <a:rPr lang="en-US" sz="2400" i="0" dirty="0">
                <a:solidFill>
                  <a:schemeClr val="tx1"/>
                </a:solidFill>
                <a:effectLst/>
                <a:latin typeface="Calibri" panose="020F0502020204030204" pitchFamily="34" charset="0"/>
                <a:cs typeface="Calibri" panose="020F0502020204030204" pitchFamily="34" charset="0"/>
              </a:rPr>
              <a:t>Lightning directly strikes the power system. Although the incidents of direct strokes are very few, they are very dangerous for the system.</a:t>
            </a:r>
          </a:p>
          <a:p>
            <a:pPr marL="685791" lvl="1" indent="-285750" algn="just">
              <a:spcAft>
                <a:spcPts val="1200"/>
              </a:spcAft>
            </a:pPr>
            <a:r>
              <a:rPr lang="en-US" sz="2400" b="1" i="0" dirty="0">
                <a:solidFill>
                  <a:schemeClr val="tx1"/>
                </a:solidFill>
                <a:effectLst/>
                <a:latin typeface="Calibri" panose="020F0502020204030204" pitchFamily="34" charset="0"/>
                <a:cs typeface="Calibri" panose="020F0502020204030204" pitchFamily="34" charset="0"/>
              </a:rPr>
              <a:t>Indirect strokes: </a:t>
            </a:r>
            <a:r>
              <a:rPr lang="en-US" sz="2400" i="0" dirty="0">
                <a:solidFill>
                  <a:schemeClr val="tx1"/>
                </a:solidFill>
                <a:effectLst/>
                <a:latin typeface="Calibri" panose="020F0502020204030204" pitchFamily="34" charset="0"/>
                <a:cs typeface="Calibri" panose="020F0502020204030204" pitchFamily="34" charset="0"/>
              </a:rPr>
              <a:t>Most of the lightning strikes are of this type. They do not strike the power system directly, instead they strike some nearby objects such as a tall building or a tree. In this case, a traveling voltage wave is induced, which is less severe than the direct strokes.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4" name="Footer Placeholder 4">
            <a:extLst>
              <a:ext uri="{FF2B5EF4-FFF2-40B4-BE49-F238E27FC236}">
                <a16:creationId xmlns:a16="http://schemas.microsoft.com/office/drawing/2014/main" id="{4C198513-3910-4DC8-D436-D7B23D6E42B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3280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5.2. Lightning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461254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Lightning can cause severe damage to overhead lines, which cannot be fully avoided but can be reduced by careful application of shield wires and surge arresters. </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Surge arresters should be inspected for any manufacturing defects, and also, very old arresters should be replaced by new ones to prevent any damage caused by lightning. </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level of damage caused by lightning depends on some other factors also. For example, lightning could be more destructive for a very small and very old conductor compared to a big and new conductor.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4" name="Footer Placeholder 4">
            <a:extLst>
              <a:ext uri="{FF2B5EF4-FFF2-40B4-BE49-F238E27FC236}">
                <a16:creationId xmlns:a16="http://schemas.microsoft.com/office/drawing/2014/main" id="{DB7D9147-4803-6AA3-2187-442D8312505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21573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5.3. Wind</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600"/>
              </a:spcAft>
            </a:pPr>
            <a:r>
              <a:rPr lang="en-US" sz="2200" i="0" dirty="0">
                <a:solidFill>
                  <a:schemeClr val="tx1"/>
                </a:solidFill>
                <a:effectLst/>
                <a:latin typeface="Calibri" panose="020F0502020204030204" pitchFamily="34" charset="0"/>
                <a:cs typeface="Calibri" panose="020F0502020204030204" pitchFamily="34" charset="0"/>
              </a:rPr>
              <a:t>The probability of equipment failure increases rapidly with increasing wind speed because the pressure exerted on trees and poles is proportional to the square of the wind speed. </a:t>
            </a:r>
          </a:p>
          <a:p>
            <a:pPr marL="285750" indent="-285750" algn="just">
              <a:spcAft>
                <a:spcPts val="600"/>
              </a:spcAft>
            </a:pPr>
            <a:r>
              <a:rPr lang="en-US" sz="2200" i="0" dirty="0">
                <a:solidFill>
                  <a:schemeClr val="tx1"/>
                </a:solidFill>
                <a:effectLst/>
                <a:latin typeface="Calibri" panose="020F0502020204030204" pitchFamily="34" charset="0"/>
                <a:cs typeface="Calibri" panose="020F0502020204030204" pitchFamily="34" charset="0"/>
              </a:rPr>
              <a:t>Wind can lead to supply interruptions in the following ways:</a:t>
            </a:r>
          </a:p>
          <a:p>
            <a:pPr marL="685791" lvl="1" indent="-285750" algn="just">
              <a:spcAft>
                <a:spcPts val="600"/>
              </a:spcAft>
              <a:buFont typeface="Wingdings" panose="05000000000000000000" pitchFamily="2" charset="2"/>
              <a:buChar char="§"/>
            </a:pPr>
            <a:r>
              <a:rPr lang="en-US" sz="2200" i="0" dirty="0">
                <a:solidFill>
                  <a:schemeClr val="tx1"/>
                </a:solidFill>
                <a:effectLst/>
                <a:latin typeface="Calibri" panose="020F0502020204030204" pitchFamily="34" charset="0"/>
                <a:cs typeface="Calibri" panose="020F0502020204030204" pitchFamily="34" charset="0"/>
              </a:rPr>
              <a:t>Wind can cause a tree branch to touch two phase conductors together, resulting in a fault.</a:t>
            </a:r>
          </a:p>
          <a:p>
            <a:pPr marL="685791" lvl="1" indent="-285750" algn="just">
              <a:spcAft>
                <a:spcPts val="600"/>
              </a:spcAft>
              <a:buFont typeface="Wingdings" panose="05000000000000000000" pitchFamily="2" charset="2"/>
              <a:buChar char="§"/>
            </a:pPr>
            <a:r>
              <a:rPr lang="en-US" sz="2200" i="0" dirty="0">
                <a:solidFill>
                  <a:schemeClr val="tx1"/>
                </a:solidFill>
                <a:effectLst/>
                <a:latin typeface="Calibri" panose="020F0502020204030204" pitchFamily="34" charset="0"/>
                <a:cs typeface="Calibri" panose="020F0502020204030204" pitchFamily="34" charset="0"/>
              </a:rPr>
              <a:t>Wind induces several types of conductor motions – swinging, galloping, and aeolian vibrations. If the swing amplitude is high, phase conductors could touch each other. Conductor galloping is the phenomenon when conductor starts moving up and down harmonically due to wind. Aeolian vibrations are generated by the air turbulence on the downwind side of the conductor. All these conductor motions are not good from the reliability point of view.</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66</a:t>
            </a:fld>
            <a:endParaRPr lang="en-US" dirty="0"/>
          </a:p>
        </p:txBody>
      </p:sp>
      <p:sp>
        <p:nvSpPr>
          <p:cNvPr id="4" name="Footer Placeholder 4">
            <a:extLst>
              <a:ext uri="{FF2B5EF4-FFF2-40B4-BE49-F238E27FC236}">
                <a16:creationId xmlns:a16="http://schemas.microsoft.com/office/drawing/2014/main" id="{1BF6F87A-A919-0901-7223-91641841AD5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59624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5.3. Wind</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28186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To mitigate interruptions caused by wind:</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In highly windy areas, maintain a larger spacing between conductors.</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Use twisted pair conductors to prevent the mentioned conductor motions.</a:t>
            </a:r>
          </a:p>
          <a:p>
            <a:pPr marL="285750" indent="-285750" algn="just">
              <a:spcAft>
                <a:spcPts val="1200"/>
              </a:spcAft>
              <a:buFont typeface="Wingdings" panose="05000000000000000000" pitchFamily="2" charset="2"/>
              <a:buChar char="§"/>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67</a:t>
            </a:fld>
            <a:endParaRPr lang="en-US" dirty="0"/>
          </a:p>
        </p:txBody>
      </p:sp>
      <p:sp>
        <p:nvSpPr>
          <p:cNvPr id="4" name="Footer Placeholder 4">
            <a:extLst>
              <a:ext uri="{FF2B5EF4-FFF2-40B4-BE49-F238E27FC236}">
                <a16:creationId xmlns:a16="http://schemas.microsoft.com/office/drawing/2014/main" id="{1BF6F87A-A919-0901-7223-91641841AD5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4113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5.4. Icing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Ice storms occur when supercooled rain freezes on contact with tree branches and overhead conductors and forms a layer of ice, which can cause outages in multiple ways:</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Heavy accumulation of ice on tree branches can cause them to break off and fall on the conductors.</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Ice places heavy physical load on conductors and support structures.</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Combination of ice and wind can result in sagging of conductor. The possibility of sagging is more when the conductor is of very small size. When ice breaks off, it can cause the conductor to jump into the conductor located above it.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4" name="Footer Placeholder 4">
            <a:extLst>
              <a:ext uri="{FF2B5EF4-FFF2-40B4-BE49-F238E27FC236}">
                <a16:creationId xmlns:a16="http://schemas.microsoft.com/office/drawing/2014/main" id="{AC7EF22E-CB63-FBC7-34C5-95767E0E54D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6861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5.4. Icing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28059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To prevent failures caused by ice storms:</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Overhead conductors and supporting structures should have high strength to withstand the physical load imposed by ice.</a:t>
            </a:r>
          </a:p>
          <a:p>
            <a:pPr marL="685791" lvl="1" indent="-285750" algn="just">
              <a:spcAft>
                <a:spcPts val="1200"/>
              </a:spcAft>
              <a:buFont typeface="Wingdings" panose="05000000000000000000" pitchFamily="2" charset="2"/>
              <a:buChar char="§"/>
            </a:pPr>
            <a:r>
              <a:rPr lang="en-US" sz="2400" i="0" dirty="0">
                <a:solidFill>
                  <a:schemeClr val="tx1"/>
                </a:solidFill>
                <a:effectLst/>
                <a:latin typeface="Calibri" panose="020F0502020204030204" pitchFamily="34" charset="0"/>
                <a:cs typeface="Calibri" panose="020F0502020204030204" pitchFamily="34" charset="0"/>
              </a:rPr>
              <a:t>Areas prone to ice storms should consider using larger conductors to improve resilience against ice-related issues.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4" name="Footer Placeholder 4">
            <a:extLst>
              <a:ext uri="{FF2B5EF4-FFF2-40B4-BE49-F238E27FC236}">
                <a16:creationId xmlns:a16="http://schemas.microsoft.com/office/drawing/2014/main" id="{AC7EF22E-CB63-FBC7-34C5-95767E0E54D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5785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962021"/>
            <a:ext cx="8527143" cy="511810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10000"/>
              </a:lnSpc>
              <a:spcAft>
                <a:spcPts val="432"/>
              </a:spcAft>
            </a:pPr>
            <a:r>
              <a:rPr lang="en-US" sz="2200" dirty="0">
                <a:solidFill>
                  <a:schemeClr val="tx1"/>
                </a:solidFill>
                <a:latin typeface="Calibri" panose="020F0502020204030204" pitchFamily="34" charset="0"/>
                <a:cs typeface="Calibri" panose="020F0502020204030204" pitchFamily="34" charset="0"/>
              </a:rPr>
              <a:t>Outages: caused by failure of equipment due to bad quality, aging, human error, or extreme weather events. As all these causes have uncertainties associated with them, we rely extensively on probabilistic analysis to quantify system reliability.</a:t>
            </a:r>
          </a:p>
          <a:p>
            <a:pPr algn="just">
              <a:lnSpc>
                <a:spcPct val="110000"/>
              </a:lnSpc>
              <a:spcAft>
                <a:spcPts val="432"/>
              </a:spcAft>
            </a:pPr>
            <a:r>
              <a:rPr lang="en-US" sz="2200" dirty="0">
                <a:solidFill>
                  <a:schemeClr val="tx1"/>
                </a:solidFill>
                <a:latin typeface="Calibri" panose="020F0502020204030204" pitchFamily="34" charset="0"/>
                <a:cs typeface="Calibri" panose="020F0502020204030204" pitchFamily="34" charset="0"/>
              </a:rPr>
              <a:t>Customer satisfaction is measured in terms of the number of momentary and sustained interruptions, the duration of outages, the number of customers affected, and the number of customer complaints.</a:t>
            </a:r>
          </a:p>
          <a:p>
            <a:pPr algn="just">
              <a:lnSpc>
                <a:spcPct val="110000"/>
              </a:lnSpc>
              <a:spcAft>
                <a:spcPts val="432"/>
              </a:spcAft>
            </a:pPr>
            <a:r>
              <a:rPr lang="en-US" sz="2200" dirty="0">
                <a:solidFill>
                  <a:schemeClr val="tx1"/>
                </a:solidFill>
                <a:latin typeface="Calibri" panose="020F0502020204030204" pitchFamily="34" charset="0"/>
                <a:cs typeface="Calibri" panose="020F0502020204030204" pitchFamily="34" charset="0"/>
              </a:rPr>
              <a:t>Reliability can be improved by hardening or upgrading the entire system: not cost effective. </a:t>
            </a:r>
          </a:p>
          <a:p>
            <a:pPr algn="just">
              <a:lnSpc>
                <a:spcPct val="110000"/>
              </a:lnSpc>
              <a:spcAft>
                <a:spcPts val="432"/>
              </a:spcAft>
            </a:pPr>
            <a:r>
              <a:rPr lang="en-US" sz="2200" dirty="0">
                <a:solidFill>
                  <a:schemeClr val="tx1"/>
                </a:solidFill>
                <a:latin typeface="Calibri" panose="020F0502020204030204" pitchFamily="34" charset="0"/>
                <a:cs typeface="Calibri" panose="020F0502020204030204" pitchFamily="34" charset="0"/>
              </a:rPr>
              <a:t>A targeted approach to selectively harden the system will result in optimal results. Similarly, maintenance techniques can be enhanced to obtain optimal results.</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4" name="Footer Placeholder 4">
            <a:extLst>
              <a:ext uri="{FF2B5EF4-FFF2-40B4-BE49-F238E27FC236}">
                <a16:creationId xmlns:a16="http://schemas.microsoft.com/office/drawing/2014/main" id="{B3FC212D-C533-61E9-FDAC-C36C5A1339D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46974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5.5. Animals/Birds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Animals and birds can cause harm to an overhead distribution line in several ways. Following are a few possibilities that may result in customer interruptions:</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Squirrels cause faults by bridging grounded equipment with the phase conductor.</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Raptors and roosting birds cause faults by bridging conductors with their wings.</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Woodpeckers cause damage to utility poles by pecking holes in them.</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Large animals, such as cattle, horse, and bear, can also do physical damage to utility poles, making the system more prone to future outages.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4" name="Footer Placeholder 4">
            <a:extLst>
              <a:ext uri="{FF2B5EF4-FFF2-40B4-BE49-F238E27FC236}">
                <a16:creationId xmlns:a16="http://schemas.microsoft.com/office/drawing/2014/main" id="{98A52EC9-F61B-D44D-3F40-80E161243D1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87085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5.5. Animals/Birds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To avoid failures caused by various animals and birds, several remedies can be implemented:</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Install plastic animal guards on bushings and insulators to prevent squirrels from simultaneously touching the tank and phase conductors.</a:t>
            </a:r>
          </a:p>
          <a:p>
            <a:pPr marL="685791" lvl="1" indent="-285750" algn="just">
              <a:spcAft>
                <a:spcPts val="600"/>
              </a:spcAft>
            </a:pPr>
            <a:r>
              <a:rPr lang="en-US" sz="2400" dirty="0">
                <a:solidFill>
                  <a:schemeClr val="tx1"/>
                </a:solidFill>
                <a:latin typeface="Calibri" panose="020F0502020204030204" pitchFamily="34" charset="0"/>
                <a:cs typeface="Calibri" panose="020F0502020204030204" pitchFamily="34" charset="0"/>
              </a:rPr>
              <a:t>Use anti‐roosting devices on attractive perches to prevent birds from roosting.</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Use steel or concrete poles instead of wooden poles to avoid problems caused by woodpeckers.</a:t>
            </a:r>
          </a:p>
          <a:p>
            <a:pPr marL="685791" lvl="1" indent="-285750" algn="just">
              <a:spcAft>
                <a:spcPts val="600"/>
              </a:spcAft>
            </a:pPr>
            <a:r>
              <a:rPr lang="en-US" sz="2400" i="0" dirty="0">
                <a:solidFill>
                  <a:schemeClr val="tx1"/>
                </a:solidFill>
                <a:effectLst/>
                <a:latin typeface="Calibri" panose="020F0502020204030204" pitchFamily="34" charset="0"/>
                <a:cs typeface="Calibri" panose="020F0502020204030204" pitchFamily="34" charset="0"/>
              </a:rPr>
              <a:t>Use barricades near wooden poles to reduce the problems caused by large animals.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4" name="Footer Placeholder 4">
            <a:extLst>
              <a:ext uri="{FF2B5EF4-FFF2-40B4-BE49-F238E27FC236}">
                <a16:creationId xmlns:a16="http://schemas.microsoft.com/office/drawing/2014/main" id="{98A52EC9-F61B-D44D-3F40-80E161243D1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43492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5.6. Vehicular Traffic</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327044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Vehicular accidents can lead to damage in distribution systems:</a:t>
            </a:r>
          </a:p>
          <a:p>
            <a:pPr marL="685791" lvl="1"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Collisions between fast-moving vehicles and distribution poles can result in pole damage, conductor sagging or swinging, and equipment damage.</a:t>
            </a:r>
          </a:p>
          <a:p>
            <a:pPr marL="685791" lvl="1"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Pad‐mounted equipment are also vulnerable to vehicular accidents.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4" name="Footer Placeholder 4">
            <a:extLst>
              <a:ext uri="{FF2B5EF4-FFF2-40B4-BE49-F238E27FC236}">
                <a16:creationId xmlns:a16="http://schemas.microsoft.com/office/drawing/2014/main" id="{445DB706-5D7A-C35F-0113-EDBD3C2E3B0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48392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5.6. Vehicular Traffic</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286404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Methods to prevent damage caused by vehicular accidents:</a:t>
            </a:r>
          </a:p>
          <a:p>
            <a:pPr marL="685791" lvl="1"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Use concrete barriers and concrete poles to reduce the frequency of automobile collisions. </a:t>
            </a:r>
          </a:p>
          <a:p>
            <a:pPr marL="685791" lvl="1"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Concrete barriers should be employed to protect pad-mounted equipment from vehicular accidents.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4" name="Footer Placeholder 4">
            <a:extLst>
              <a:ext uri="{FF2B5EF4-FFF2-40B4-BE49-F238E27FC236}">
                <a16:creationId xmlns:a16="http://schemas.microsoft.com/office/drawing/2014/main" id="{445DB706-5D7A-C35F-0113-EDBD3C2E3B0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55297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5.7. Age of Components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Each component of a distribution feeder has its own probability of failure. It is often assumed that the performance of distribution system components deteriorates when they reach approximately 30 years of age.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However, the age of a component alone does not create reliability issues. Its effects become apparent when combined with other factors such as conductor size, wind velocity, and lightning intensity in the area.</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Components that are around 30 years old and contribute to reliability problems should be replaced with new ones on feeders experiencing such issues.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4" name="Footer Placeholder 4">
            <a:extLst>
              <a:ext uri="{FF2B5EF4-FFF2-40B4-BE49-F238E27FC236}">
                <a16:creationId xmlns:a16="http://schemas.microsoft.com/office/drawing/2014/main" id="{5539BD7A-9525-DFC5-03F0-3D7D9241D73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73740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5.8. Conductor Size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35462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Conductor size, when considered alone, does not cause any reliability problem. </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Similar to “age,” its effects can also be seen when combined with some other factors. </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For example, in high wind velocity areas, the swinging amplitude of small conductors will be high compared to big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4" name="Footer Placeholder 4">
            <a:extLst>
              <a:ext uri="{FF2B5EF4-FFF2-40B4-BE49-F238E27FC236}">
                <a16:creationId xmlns:a16="http://schemas.microsoft.com/office/drawing/2014/main" id="{ACB11DFE-1C83-C220-6D0E-0CD7B674F08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76564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76</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616267" y="5533328"/>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Causes and number of outages in a service territory in Kansas in 2003 and 2004.</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454675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2000" dirty="0">
                <a:solidFill>
                  <a:schemeClr val="tx1"/>
                </a:solidFill>
                <a:latin typeface="Calibri" panose="020F0502020204030204" pitchFamily="34" charset="0"/>
                <a:cs typeface="Calibri" panose="020F0502020204030204" pitchFamily="34" charset="0"/>
              </a:rPr>
              <a:t>Utilities record daily outages in the service territory. The recorded data include time, duration, location, number of customers affected, and the possible cause of the outage.</a:t>
            </a:r>
          </a:p>
          <a:p>
            <a:pPr algn="just">
              <a:spcAft>
                <a:spcPts val="384"/>
              </a:spcAft>
            </a:pPr>
            <a:r>
              <a:rPr lang="en-US" sz="2000" dirty="0">
                <a:solidFill>
                  <a:schemeClr val="tx1"/>
                </a:solidFill>
                <a:latin typeface="Calibri" panose="020F0502020204030204" pitchFamily="34" charset="0"/>
                <a:cs typeface="Calibri" panose="020F0502020204030204" pitchFamily="34" charset="0"/>
              </a:rPr>
              <a:t>The Table shows the number of outages and their causes recorded for a period of two years from January 2003 to December 2004 for 66 feeders with a total length of approximately 1000 km in the distribution system of a city in Kansas. </a:t>
            </a:r>
          </a:p>
          <a:p>
            <a:pPr algn="just">
              <a:spcAft>
                <a:spcPts val="384"/>
              </a:spcAft>
            </a:pPr>
            <a:r>
              <a:rPr lang="en-US" sz="2000" dirty="0">
                <a:solidFill>
                  <a:schemeClr val="tx1"/>
                </a:solidFill>
                <a:latin typeface="Calibri" panose="020F0502020204030204" pitchFamily="34" charset="0"/>
                <a:cs typeface="Calibri" panose="020F0502020204030204" pitchFamily="34" charset="0"/>
              </a:rPr>
              <a:t>The data show that trees/vegetation and animals/wildlife caused 53.47% of outages followed by equipment failure and unknown. </a:t>
            </a:r>
          </a:p>
        </p:txBody>
      </p:sp>
      <p:pic>
        <p:nvPicPr>
          <p:cNvPr id="9" name="Picture 8">
            <a:extLst>
              <a:ext uri="{FF2B5EF4-FFF2-40B4-BE49-F238E27FC236}">
                <a16:creationId xmlns:a16="http://schemas.microsoft.com/office/drawing/2014/main" id="{282260B2-E21F-08B0-CAE4-B1CFE29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48" y="771679"/>
            <a:ext cx="3611410" cy="4843973"/>
          </a:xfrm>
          <a:prstGeom prst="rect">
            <a:avLst/>
          </a:prstGeom>
        </p:spPr>
      </p:pic>
      <p:sp>
        <p:nvSpPr>
          <p:cNvPr id="10" name="Footer Placeholder 4">
            <a:extLst>
              <a:ext uri="{FF2B5EF4-FFF2-40B4-BE49-F238E27FC236}">
                <a16:creationId xmlns:a16="http://schemas.microsoft.com/office/drawing/2014/main" id="{85AC6C62-DD4A-F71F-BFFD-C887D0F0BCC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82816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77</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616267" y="5533328"/>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Causes and number of outages in a service territory in Kansas in 2003 and 2004.</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454675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2100" dirty="0">
                <a:solidFill>
                  <a:schemeClr val="tx1"/>
                </a:solidFill>
                <a:latin typeface="Calibri" panose="020F0502020204030204" pitchFamily="34" charset="0"/>
                <a:cs typeface="Calibri" panose="020F0502020204030204" pitchFamily="34" charset="0"/>
              </a:rPr>
              <a:t>Environmental factors, which include lightning, extreme wind, trees, animals, ice storm, and debris, caused a total of 1290 outages, which is 61% of all the outages.</a:t>
            </a:r>
          </a:p>
          <a:p>
            <a:pPr algn="just">
              <a:spcAft>
                <a:spcPts val="384"/>
              </a:spcAft>
            </a:pPr>
            <a:r>
              <a:rPr lang="en-US" sz="2100" dirty="0">
                <a:solidFill>
                  <a:schemeClr val="tx1"/>
                </a:solidFill>
                <a:latin typeface="Calibri" panose="020F0502020204030204" pitchFamily="34" charset="0"/>
                <a:cs typeface="Calibri" panose="020F0502020204030204" pitchFamily="34" charset="0"/>
              </a:rPr>
              <a:t>A significant number of outages are reported as unknown or other causes. The cause of the outage is recorded by the field crew based on inspection and any circumstantial evidence at the site of the outage. Sometimes, the crew is not able to determine the cause, and they declare it as unknown.</a:t>
            </a:r>
          </a:p>
        </p:txBody>
      </p:sp>
      <p:pic>
        <p:nvPicPr>
          <p:cNvPr id="9" name="Picture 8">
            <a:extLst>
              <a:ext uri="{FF2B5EF4-FFF2-40B4-BE49-F238E27FC236}">
                <a16:creationId xmlns:a16="http://schemas.microsoft.com/office/drawing/2014/main" id="{282260B2-E21F-08B0-CAE4-B1CFE29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48" y="771679"/>
            <a:ext cx="3611410" cy="4843973"/>
          </a:xfrm>
          <a:prstGeom prst="rect">
            <a:avLst/>
          </a:prstGeom>
        </p:spPr>
      </p:pic>
      <p:sp>
        <p:nvSpPr>
          <p:cNvPr id="10" name="Footer Placeholder 4">
            <a:extLst>
              <a:ext uri="{FF2B5EF4-FFF2-40B4-BE49-F238E27FC236}">
                <a16:creationId xmlns:a16="http://schemas.microsoft.com/office/drawing/2014/main" id="{85AC6C62-DD4A-F71F-BFFD-C887D0F0BCC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31992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78</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133667" y="3943702"/>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Monthly outages in a service territory in Kansas.</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3666015"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384"/>
              </a:spcAft>
              <a:buNone/>
            </a:pPr>
            <a:r>
              <a:rPr lang="en-US" sz="2200" dirty="0">
                <a:solidFill>
                  <a:schemeClr val="tx1"/>
                </a:solidFill>
                <a:latin typeface="Calibri" panose="020F0502020204030204" pitchFamily="34" charset="0"/>
                <a:cs typeface="Calibri" panose="020F0502020204030204" pitchFamily="34" charset="0"/>
              </a:rPr>
              <a:t>Seasonal variation in the number of outages:</a:t>
            </a:r>
          </a:p>
          <a:p>
            <a:pPr algn="just">
              <a:spcAft>
                <a:spcPts val="384"/>
              </a:spcAft>
            </a:pPr>
            <a:r>
              <a:rPr lang="en-US" sz="2200" dirty="0">
                <a:solidFill>
                  <a:schemeClr val="tx1"/>
                </a:solidFill>
                <a:latin typeface="Calibri" panose="020F0502020204030204" pitchFamily="34" charset="0"/>
                <a:cs typeface="Calibri" panose="020F0502020204030204" pitchFamily="34" charset="0"/>
              </a:rPr>
              <a:t>The figure showing outages occurring in each month during the study period.</a:t>
            </a:r>
          </a:p>
          <a:p>
            <a:pPr algn="just">
              <a:spcAft>
                <a:spcPts val="384"/>
              </a:spcAft>
            </a:pPr>
            <a:r>
              <a:rPr lang="en-US" sz="2200" dirty="0">
                <a:solidFill>
                  <a:schemeClr val="tx1"/>
                </a:solidFill>
                <a:latin typeface="Calibri" panose="020F0502020204030204" pitchFamily="34" charset="0"/>
                <a:cs typeface="Calibri" panose="020F0502020204030204" pitchFamily="34" charset="0"/>
              </a:rPr>
              <a:t>The number of outages is higher during the summer months (June, July, August, and September). The main reason for this is due to thunderstorms and windy conditions during the summer months. </a:t>
            </a:r>
          </a:p>
        </p:txBody>
      </p:sp>
      <p:pic>
        <p:nvPicPr>
          <p:cNvPr id="4" name="Picture 3" descr="A graph of the months of the year&#10;&#10;Description automatically generated">
            <a:extLst>
              <a:ext uri="{FF2B5EF4-FFF2-40B4-BE49-F238E27FC236}">
                <a16:creationId xmlns:a16="http://schemas.microsoft.com/office/drawing/2014/main" id="{11D6209C-90D3-3CCA-B948-107D0C359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833" y="1444330"/>
            <a:ext cx="4531638" cy="2499372"/>
          </a:xfrm>
          <a:prstGeom prst="rect">
            <a:avLst/>
          </a:prstGeom>
        </p:spPr>
      </p:pic>
      <p:sp>
        <p:nvSpPr>
          <p:cNvPr id="10" name="Footer Placeholder 4">
            <a:extLst>
              <a:ext uri="{FF2B5EF4-FFF2-40B4-BE49-F238E27FC236}">
                <a16:creationId xmlns:a16="http://schemas.microsoft.com/office/drawing/2014/main" id="{7525947E-4CCF-E6CF-9364-256CA92AC36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391232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79</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133667" y="3943702"/>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Monthly outages in a service territory in Kansas.</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3666015"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384"/>
              </a:spcAft>
              <a:buNone/>
            </a:pPr>
            <a:r>
              <a:rPr lang="en-US" sz="2000" dirty="0">
                <a:solidFill>
                  <a:schemeClr val="tx1"/>
                </a:solidFill>
                <a:latin typeface="Calibri" panose="020F0502020204030204" pitchFamily="34" charset="0"/>
                <a:cs typeface="Calibri" panose="020F0502020204030204" pitchFamily="34" charset="0"/>
              </a:rPr>
              <a:t>Seasonal variation in the number of outages:</a:t>
            </a:r>
          </a:p>
          <a:p>
            <a:pPr algn="just">
              <a:spcAft>
                <a:spcPts val="384"/>
              </a:spcAft>
            </a:pPr>
            <a:r>
              <a:rPr lang="en-US" sz="2000" dirty="0">
                <a:solidFill>
                  <a:schemeClr val="tx1"/>
                </a:solidFill>
                <a:latin typeface="Calibri" panose="020F0502020204030204" pitchFamily="34" charset="0"/>
                <a:cs typeface="Calibri" panose="020F0502020204030204" pitchFamily="34" charset="0"/>
              </a:rPr>
              <a:t>The graph also shows a large number of outages for January 2004. Most of these outages were due to trees, which fell on the feeders during icy conditions caused by winter storms. </a:t>
            </a:r>
          </a:p>
          <a:p>
            <a:pPr algn="just">
              <a:spcAft>
                <a:spcPts val="384"/>
              </a:spcAft>
            </a:pPr>
            <a:r>
              <a:rPr lang="en-US" sz="2000" dirty="0">
                <a:solidFill>
                  <a:schemeClr val="tx1"/>
                </a:solidFill>
                <a:latin typeface="Calibri" panose="020F0502020204030204" pitchFamily="34" charset="0"/>
                <a:cs typeface="Calibri" panose="020F0502020204030204" pitchFamily="34" charset="0"/>
              </a:rPr>
              <a:t>Although spring and fall that have quieter weather will lower the probability of outages, most of the outages during these seasons are caused by squirrels.</a:t>
            </a:r>
          </a:p>
        </p:txBody>
      </p:sp>
      <p:pic>
        <p:nvPicPr>
          <p:cNvPr id="4" name="Picture 3" descr="A graph of the months of the year&#10;&#10;Description automatically generated">
            <a:extLst>
              <a:ext uri="{FF2B5EF4-FFF2-40B4-BE49-F238E27FC236}">
                <a16:creationId xmlns:a16="http://schemas.microsoft.com/office/drawing/2014/main" id="{11D6209C-90D3-3CCA-B948-107D0C359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833" y="1444330"/>
            <a:ext cx="4531638" cy="2499372"/>
          </a:xfrm>
          <a:prstGeom prst="rect">
            <a:avLst/>
          </a:prstGeom>
        </p:spPr>
      </p:pic>
      <p:sp>
        <p:nvSpPr>
          <p:cNvPr id="10" name="Footer Placeholder 4">
            <a:extLst>
              <a:ext uri="{FF2B5EF4-FFF2-40B4-BE49-F238E27FC236}">
                <a16:creationId xmlns:a16="http://schemas.microsoft.com/office/drawing/2014/main" id="{7525947E-4CCF-E6CF-9364-256CA92AC36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8825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6875"/>
            <a:ext cx="8229600" cy="51013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Various standardized indices are used for measuring reliability and associated computations. Definitions are given in this section to aid the readers in understanding the factors that affect the calculation of indices. Many of these definitions were taken directly from The Authoritative Dictionary of IEEE Standards Terms, 7th Edition and/or IEEE Standard 1366‐2012. </a:t>
            </a:r>
          </a:p>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Connected Load: </a:t>
            </a:r>
            <a:r>
              <a:rPr lang="en-US" sz="2400" b="0" i="0" dirty="0">
                <a:solidFill>
                  <a:schemeClr val="tx1"/>
                </a:solidFill>
                <a:effectLst/>
                <a:latin typeface="Calibri" panose="020F0502020204030204" pitchFamily="34" charset="0"/>
                <a:cs typeface="Calibri" panose="020F0502020204030204" pitchFamily="34" charset="0"/>
              </a:rPr>
              <a:t>Connected transformer kVA, peak load, or metered demand on the circuit or portion of circuit that is interrupted. When reporting, the report should state whether it is based on an annual peak or on a reporting period peak.</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15FD0A68-D9E4-152B-C24B-FBE096ECD5B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3245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80</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133667" y="3943702"/>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Monthly outages in a service territory in Kansas.</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3"/>
            <a:ext cx="3666015" cy="4553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384"/>
              </a:spcAft>
              <a:buNone/>
            </a:pPr>
            <a:r>
              <a:rPr lang="en-US" sz="2400" dirty="0">
                <a:solidFill>
                  <a:schemeClr val="tx1"/>
                </a:solidFill>
                <a:latin typeface="Calibri" panose="020F0502020204030204" pitchFamily="34" charset="0"/>
                <a:cs typeface="Calibri" panose="020F0502020204030204" pitchFamily="34" charset="0"/>
              </a:rPr>
              <a:t>Seasonal variation in the number of outages:</a:t>
            </a:r>
          </a:p>
          <a:p>
            <a:pPr algn="just">
              <a:spcAft>
                <a:spcPts val="384"/>
              </a:spcAft>
            </a:pPr>
            <a:r>
              <a:rPr lang="en-US" sz="2400" dirty="0">
                <a:solidFill>
                  <a:schemeClr val="tx1"/>
                </a:solidFill>
                <a:latin typeface="Calibri" panose="020F0502020204030204" pitchFamily="34" charset="0"/>
                <a:cs typeface="Calibri" panose="020F0502020204030204" pitchFamily="34" charset="0"/>
              </a:rPr>
              <a:t>Nice weather promotes higher animal activity. Also, the end of winter and the end of summer coincide with the birth of new litter of squirrels, which increases the probability of them causing outages.</a:t>
            </a:r>
          </a:p>
        </p:txBody>
      </p:sp>
      <p:pic>
        <p:nvPicPr>
          <p:cNvPr id="4" name="Picture 3" descr="A graph of the months of the year&#10;&#10;Description automatically generated">
            <a:extLst>
              <a:ext uri="{FF2B5EF4-FFF2-40B4-BE49-F238E27FC236}">
                <a16:creationId xmlns:a16="http://schemas.microsoft.com/office/drawing/2014/main" id="{11D6209C-90D3-3CCA-B948-107D0C359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833" y="1444330"/>
            <a:ext cx="4531638" cy="2499372"/>
          </a:xfrm>
          <a:prstGeom prst="rect">
            <a:avLst/>
          </a:prstGeom>
        </p:spPr>
      </p:pic>
      <p:sp>
        <p:nvSpPr>
          <p:cNvPr id="10" name="Footer Placeholder 4">
            <a:extLst>
              <a:ext uri="{FF2B5EF4-FFF2-40B4-BE49-F238E27FC236}">
                <a16:creationId xmlns:a16="http://schemas.microsoft.com/office/drawing/2014/main" id="{7525947E-4CCF-E6CF-9364-256CA92AC36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8295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Predictive Reliability Assessment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data‐based approaches for reliability evaluation are able to provide an assessment of the system performance during a period in the past. </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These approaches are not capable of predicting the expected reliability in the future.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Predictive reliability assessment requires the integration of </a:t>
            </a:r>
            <a:r>
              <a:rPr lang="en-US" sz="2400" b="1" i="0" dirty="0">
                <a:solidFill>
                  <a:schemeClr val="tx1"/>
                </a:solidFill>
                <a:effectLst/>
                <a:latin typeface="Calibri" panose="020F0502020204030204" pitchFamily="34" charset="0"/>
                <a:cs typeface="Calibri" panose="020F0502020204030204" pitchFamily="34" charset="0"/>
              </a:rPr>
              <a:t>component failure models</a:t>
            </a:r>
            <a:r>
              <a:rPr lang="en-US" sz="2400" i="0" dirty="0">
                <a:solidFill>
                  <a:schemeClr val="tx1"/>
                </a:solidFill>
                <a:effectLst/>
                <a:latin typeface="Calibri" panose="020F0502020204030204" pitchFamily="34" charset="0"/>
                <a:cs typeface="Calibri" panose="020F0502020204030204" pitchFamily="34" charset="0"/>
              </a:rPr>
              <a:t>, </a:t>
            </a:r>
            <a:r>
              <a:rPr lang="en-US" sz="2400" b="1" i="0" dirty="0">
                <a:solidFill>
                  <a:schemeClr val="tx1"/>
                </a:solidFill>
                <a:effectLst/>
                <a:latin typeface="Calibri" panose="020F0502020204030204" pitchFamily="34" charset="0"/>
                <a:cs typeface="Calibri" panose="020F0502020204030204" pitchFamily="34" charset="0"/>
              </a:rPr>
              <a:t>network topology</a:t>
            </a:r>
            <a:r>
              <a:rPr lang="en-US" sz="2400" i="0" dirty="0">
                <a:solidFill>
                  <a:schemeClr val="tx1"/>
                </a:solidFill>
                <a:effectLst/>
                <a:latin typeface="Calibri" panose="020F0502020204030204" pitchFamily="34" charset="0"/>
                <a:cs typeface="Calibri" panose="020F0502020204030204" pitchFamily="34" charset="0"/>
              </a:rPr>
              <a:t>, and </a:t>
            </a:r>
            <a:r>
              <a:rPr lang="en-US" sz="2400" b="1" i="0" dirty="0">
                <a:solidFill>
                  <a:schemeClr val="tx1"/>
                </a:solidFill>
                <a:effectLst/>
                <a:latin typeface="Calibri" panose="020F0502020204030204" pitchFamily="34" charset="0"/>
                <a:cs typeface="Calibri" panose="020F0502020204030204" pitchFamily="34" charset="0"/>
              </a:rPr>
              <a:t>reduction techniques</a:t>
            </a:r>
            <a:r>
              <a:rPr lang="en-US" sz="24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Next </a:t>
            </a:r>
            <a:r>
              <a:rPr lang="en-US" sz="2400" dirty="0">
                <a:solidFill>
                  <a:schemeClr val="tx1"/>
                </a:solidFill>
                <a:latin typeface="Calibri" panose="020F0502020204030204" pitchFamily="34" charset="0"/>
                <a:cs typeface="Calibri" panose="020F0502020204030204" pitchFamily="34" charset="0"/>
              </a:rPr>
              <a:t>Slides will </a:t>
            </a:r>
            <a:r>
              <a:rPr lang="en-US" sz="2400" i="0" dirty="0">
                <a:solidFill>
                  <a:schemeClr val="tx1"/>
                </a:solidFill>
                <a:effectLst/>
                <a:latin typeface="Calibri" panose="020F0502020204030204" pitchFamily="34" charset="0"/>
                <a:cs typeface="Calibri" panose="020F0502020204030204" pitchFamily="34" charset="0"/>
              </a:rPr>
              <a:t>focus on exploring various aspects of predictive reliability assessment.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81</a:t>
            </a:fld>
            <a:endParaRPr lang="en-US"/>
          </a:p>
        </p:txBody>
      </p:sp>
      <p:sp>
        <p:nvSpPr>
          <p:cNvPr id="4" name="Footer Placeholder 4">
            <a:extLst>
              <a:ext uri="{FF2B5EF4-FFF2-40B4-BE49-F238E27FC236}">
                <a16:creationId xmlns:a16="http://schemas.microsoft.com/office/drawing/2014/main" id="{F9B274D8-A0C2-068E-6474-6CC25FC0FD1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01569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625495" y="340548"/>
            <a:ext cx="8229600" cy="625471"/>
          </a:xfrm>
        </p:spPr>
        <p:txBody>
          <a:bodyPr/>
          <a:lstStyle/>
          <a:p>
            <a:r>
              <a:rPr lang="en-US" dirty="0"/>
              <a:t>7. 1 Component Failure Models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Every Components in distribution systems are designed to operate without failure throughout their lifetime.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However, failures can occur due to intrinsic defects or external causes.</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failure rate of components is typically higher in the early stages of deployment due to manufacturing defects, shipping damage, or incorrect installation.</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After the break-in period, components are expected to perform well during their expected life, but the failure rate may increase towards the end of their life due to aging.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82</a:t>
            </a:fld>
            <a:endParaRPr lang="en-US"/>
          </a:p>
        </p:txBody>
      </p:sp>
      <p:sp>
        <p:nvSpPr>
          <p:cNvPr id="4" name="Footer Placeholder 4">
            <a:extLst>
              <a:ext uri="{FF2B5EF4-FFF2-40B4-BE49-F238E27FC236}">
                <a16:creationId xmlns:a16="http://schemas.microsoft.com/office/drawing/2014/main" id="{003210B0-8731-7209-806B-EA2E5751586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614953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625495" y="340548"/>
            <a:ext cx="8229600" cy="625471"/>
          </a:xfrm>
        </p:spPr>
        <p:txBody>
          <a:bodyPr/>
          <a:lstStyle/>
          <a:p>
            <a:r>
              <a:rPr lang="en-US" dirty="0"/>
              <a:t>7. 1 Component Failure Models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failure of components can be modeled using a hazard function or failure rate.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bathtub curve is a commonly used representation of component reliability, showing a high failure rate in the early and late stages, and a constant failure rate during the useful life.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83</a:t>
            </a:fld>
            <a:endParaRPr lang="en-US"/>
          </a:p>
        </p:txBody>
      </p:sp>
      <p:sp>
        <p:nvSpPr>
          <p:cNvPr id="4" name="Footer Placeholder 4">
            <a:extLst>
              <a:ext uri="{FF2B5EF4-FFF2-40B4-BE49-F238E27FC236}">
                <a16:creationId xmlns:a16="http://schemas.microsoft.com/office/drawing/2014/main" id="{003210B0-8731-7209-806B-EA2E5751586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299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1 Component Failure Models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4495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Hazard rate or failure rate of a component measures the probability of failure at time t, given that the component has been functioning until that time.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lifetime of the component can be treated as a random variable.</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Failures can be represented by a probability density function (PDF) </a:t>
            </a:r>
            <a:r>
              <a:rPr lang="en-US" sz="2400" i="1" dirty="0">
                <a:solidFill>
                  <a:schemeClr val="tx1"/>
                </a:solidFill>
                <a:effectLst/>
                <a:latin typeface="Calibri" panose="020F0502020204030204" pitchFamily="34" charset="0"/>
                <a:cs typeface="Calibri" panose="020F0502020204030204" pitchFamily="34" charset="0"/>
              </a:rPr>
              <a:t>f(t).</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PDF describes the likelihood of the component failing at different time points.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84</a:t>
            </a:fld>
            <a:endParaRPr lang="en-US"/>
          </a:p>
        </p:txBody>
      </p:sp>
      <p:sp>
        <p:nvSpPr>
          <p:cNvPr id="4" name="Footer Placeholder 4">
            <a:extLst>
              <a:ext uri="{FF2B5EF4-FFF2-40B4-BE49-F238E27FC236}">
                <a16:creationId xmlns:a16="http://schemas.microsoft.com/office/drawing/2014/main" id="{734A8A30-7800-FDA0-EB48-3ADE5002BF2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46839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1 Component Failure Models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cumulative probability distribution function (CDF)</a:t>
                </a:r>
                <a:r>
                  <a:rPr lang="en-US" sz="2400" i="1" dirty="0">
                    <a:solidFill>
                      <a:schemeClr val="tx1"/>
                    </a:solidFill>
                    <a:effectLst/>
                    <a:latin typeface="Calibri" panose="020F0502020204030204" pitchFamily="34" charset="0"/>
                    <a:cs typeface="Calibri" panose="020F0502020204030204" pitchFamily="34" charset="0"/>
                  </a:rPr>
                  <a:t> F(t) </a:t>
                </a:r>
                <a:r>
                  <a:rPr lang="en-US" sz="2400" i="0" dirty="0">
                    <a:solidFill>
                      <a:schemeClr val="tx1"/>
                    </a:solidFill>
                    <a:effectLst/>
                    <a:latin typeface="Calibri" panose="020F0502020204030204" pitchFamily="34" charset="0"/>
                    <a:cs typeface="Calibri" panose="020F0502020204030204" pitchFamily="34" charset="0"/>
                  </a:rPr>
                  <a:t>gives the probability of the component failing before or at time </a:t>
                </a:r>
                <a:r>
                  <a:rPr lang="en-US" sz="2400" i="1" dirty="0">
                    <a:solidFill>
                      <a:schemeClr val="tx1"/>
                    </a:solidFill>
                    <a:effectLst/>
                    <a:latin typeface="Calibri" panose="020F0502020204030204" pitchFamily="34" charset="0"/>
                    <a:cs typeface="Calibri" panose="020F0502020204030204" pitchFamily="34" charset="0"/>
                  </a:rPr>
                  <a:t>t</a:t>
                </a:r>
                <a:r>
                  <a:rPr lang="en-US" sz="24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2400" dirty="0">
                    <a:solidFill>
                      <a:schemeClr val="tx1"/>
                    </a:solidFill>
                    <a:latin typeface="Calibri" panose="020F0502020204030204" pitchFamily="34" charset="0"/>
                    <a:cs typeface="Calibri" panose="020F0502020204030204" pitchFamily="34" charset="0"/>
                  </a:rPr>
                  <a:t>An expression for hazard function </a:t>
                </a:r>
                <a:r>
                  <a:rPr lang="en-US" sz="2400" i="1" dirty="0">
                    <a:solidFill>
                      <a:schemeClr val="tx1"/>
                    </a:solidFill>
                    <a:latin typeface="Calibri" panose="020F0502020204030204" pitchFamily="34" charset="0"/>
                    <a:cs typeface="Calibri" panose="020F0502020204030204" pitchFamily="34" charset="0"/>
                  </a:rPr>
                  <a:t>h(t)</a:t>
                </a:r>
                <a:r>
                  <a:rPr lang="en-US" sz="2400" dirty="0">
                    <a:solidFill>
                      <a:schemeClr val="tx1"/>
                    </a:solidFill>
                    <a:latin typeface="Calibri" panose="020F0502020204030204" pitchFamily="34" charset="0"/>
                    <a:cs typeface="Calibri" panose="020F0502020204030204" pitchFamily="34" charset="0"/>
                  </a:rPr>
                  <a:t> is given by:</a:t>
                </a:r>
              </a:p>
              <a:p>
                <a:pPr marL="0" indent="0" algn="just">
                  <a:spcAft>
                    <a:spcPts val="12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Exponential function is commonly used for modeling constant failure rate.</a:t>
                </a: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593" t="-967"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85</a:t>
            </a:fld>
            <a:endParaRPr lang="en-US"/>
          </a:p>
        </p:txBody>
      </p:sp>
      <p:sp>
        <p:nvSpPr>
          <p:cNvPr id="4" name="Footer Placeholder 4">
            <a:extLst>
              <a:ext uri="{FF2B5EF4-FFF2-40B4-BE49-F238E27FC236}">
                <a16:creationId xmlns:a16="http://schemas.microsoft.com/office/drawing/2014/main" id="{734A8A30-7800-FDA0-EB48-3ADE5002BF2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8200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1 Component Failure Models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In exponential modeling, the probability of a component failing at time </a:t>
                </a:r>
                <a:r>
                  <a:rPr lang="en-US" sz="2400" i="1" dirty="0">
                    <a:solidFill>
                      <a:schemeClr val="tx1"/>
                    </a:solidFill>
                    <a:effectLst/>
                    <a:latin typeface="Calibri" panose="020F0502020204030204" pitchFamily="34" charset="0"/>
                    <a:cs typeface="Calibri" panose="020F0502020204030204" pitchFamily="34" charset="0"/>
                  </a:rPr>
                  <a:t>t</a:t>
                </a:r>
                <a:r>
                  <a:rPr lang="en-US" sz="2400" i="0" dirty="0">
                    <a:solidFill>
                      <a:schemeClr val="tx1"/>
                    </a:solidFill>
                    <a:effectLst/>
                    <a:latin typeface="Calibri" panose="020F0502020204030204" pitchFamily="34" charset="0"/>
                    <a:cs typeface="Calibri" panose="020F0502020204030204" pitchFamily="34" charset="0"/>
                  </a:rPr>
                  <a:t>, given that it is working at time </a:t>
                </a:r>
                <a:r>
                  <a:rPr lang="en-US" sz="2400" i="1" dirty="0">
                    <a:solidFill>
                      <a:schemeClr val="tx1"/>
                    </a:solidFill>
                    <a:effectLst/>
                    <a:latin typeface="Calibri" panose="020F0502020204030204" pitchFamily="34" charset="0"/>
                    <a:cs typeface="Calibri" panose="020F0502020204030204" pitchFamily="34" charset="0"/>
                  </a:rPr>
                  <a:t>t</a:t>
                </a:r>
                <a:r>
                  <a:rPr lang="en-US" sz="2400" i="0" dirty="0">
                    <a:solidFill>
                      <a:schemeClr val="tx1"/>
                    </a:solidFill>
                    <a:effectLst/>
                    <a:latin typeface="Calibri" panose="020F0502020204030204" pitchFamily="34" charset="0"/>
                    <a:cs typeface="Calibri" panose="020F0502020204030204" pitchFamily="34" charset="0"/>
                  </a:rPr>
                  <a:t>, is independent of </a:t>
                </a:r>
                <a:r>
                  <a:rPr lang="en-US" sz="2400" i="1" dirty="0">
                    <a:solidFill>
                      <a:schemeClr val="tx1"/>
                    </a:solidFill>
                    <a:effectLst/>
                    <a:latin typeface="Calibri" panose="020F0502020204030204" pitchFamily="34" charset="0"/>
                    <a:cs typeface="Calibri" panose="020F0502020204030204" pitchFamily="34" charset="0"/>
                  </a:rPr>
                  <a:t>t</a:t>
                </a:r>
                <a:r>
                  <a:rPr lang="en-US" sz="24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exponential probability distribution function provides expressions for the probability density function (PDF) </a:t>
                </a:r>
                <a:r>
                  <a:rPr lang="en-US" sz="2400" i="1" dirty="0">
                    <a:solidFill>
                      <a:schemeClr val="tx1"/>
                    </a:solidFill>
                    <a:effectLst/>
                    <a:latin typeface="Calibri" panose="020F0502020204030204" pitchFamily="34" charset="0"/>
                    <a:cs typeface="Calibri" panose="020F0502020204030204" pitchFamily="34" charset="0"/>
                  </a:rPr>
                  <a:t>f(t)</a:t>
                </a:r>
                <a:r>
                  <a:rPr lang="en-US" sz="2400" i="0" dirty="0">
                    <a:solidFill>
                      <a:schemeClr val="tx1"/>
                    </a:solidFill>
                    <a:effectLst/>
                    <a:latin typeface="Calibri" panose="020F0502020204030204" pitchFamily="34" charset="0"/>
                    <a:cs typeface="Calibri" panose="020F0502020204030204" pitchFamily="34" charset="0"/>
                  </a:rPr>
                  <a:t> and the cumulative probability distribution function (CDF) </a:t>
                </a:r>
                <a:r>
                  <a:rPr lang="en-US" sz="2400" i="1" dirty="0">
                    <a:solidFill>
                      <a:schemeClr val="tx1"/>
                    </a:solidFill>
                    <a:effectLst/>
                    <a:latin typeface="Calibri" panose="020F0502020204030204" pitchFamily="34" charset="0"/>
                    <a:cs typeface="Calibri" panose="020F0502020204030204" pitchFamily="34" charset="0"/>
                  </a:rPr>
                  <a:t>F(t)</a:t>
                </a:r>
                <a:r>
                  <a:rPr lang="en-US" sz="2400" i="0" dirty="0">
                    <a:solidFill>
                      <a:schemeClr val="tx1"/>
                    </a:solidFill>
                    <a:effectLst/>
                    <a:latin typeface="Calibri" panose="020F0502020204030204" pitchFamily="34" charset="0"/>
                    <a:cs typeface="Calibri" panose="020F0502020204030204" pitchFamily="34" charset="0"/>
                  </a:rPr>
                  <a:t>.</a:t>
                </a:r>
              </a:p>
              <a:p>
                <a:pPr marL="0" indent="0" algn="just">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e>
                        </m:mr>
                        <m:m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e>
                        </m:mr>
                      </m:m>
                    </m:oMath>
                  </m:oMathPara>
                </a14:m>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On substitution on equation of </a:t>
                </a:r>
                <a:r>
                  <a:rPr lang="en-US" sz="2400" i="1" dirty="0">
                    <a:solidFill>
                      <a:schemeClr val="tx1"/>
                    </a:solidFill>
                    <a:latin typeface="Calibri" panose="020F0502020204030204" pitchFamily="34" charset="0"/>
                    <a:cs typeface="Calibri" panose="020F0502020204030204" pitchFamily="34" charset="0"/>
                  </a:rPr>
                  <a:t>h(t), </a:t>
                </a:r>
                <a:r>
                  <a:rPr lang="en-US" sz="2400" dirty="0">
                    <a:solidFill>
                      <a:schemeClr val="tx1"/>
                    </a:solidFill>
                    <a:latin typeface="Calibri" panose="020F0502020204030204" pitchFamily="34" charset="0"/>
                    <a:cs typeface="Calibri" panose="020F0502020204030204" pitchFamily="34" charset="0"/>
                  </a:rPr>
                  <a:t>we get,</a:t>
                </a:r>
              </a:p>
              <a:p>
                <a:pPr marL="0" indent="0" algn="just">
                  <a:spcAft>
                    <a:spcPts val="12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oMath>
                  </m:oMathPara>
                </a14:m>
                <a:endPar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Aft>
                    <a:spcPts val="1200"/>
                  </a:spcAft>
                  <a:buNone/>
                </a:pPr>
                <a:r>
                  <a:rPr lang="en-US" sz="1800" dirty="0">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spcAft>
                    <a:spcPts val="1200"/>
                  </a:spcAft>
                </a:pPr>
                <a:endParaRPr lang="en-US" sz="1800" i="0" dirty="0">
                  <a:solidFill>
                    <a:schemeClr val="tx1"/>
                  </a:solidFill>
                  <a:effectLst/>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593" t="-967"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86</a:t>
            </a:fld>
            <a:endParaRPr lang="en-US"/>
          </a:p>
        </p:txBody>
      </p:sp>
      <p:sp>
        <p:nvSpPr>
          <p:cNvPr id="4" name="Footer Placeholder 4">
            <a:extLst>
              <a:ext uri="{FF2B5EF4-FFF2-40B4-BE49-F238E27FC236}">
                <a16:creationId xmlns:a16="http://schemas.microsoft.com/office/drawing/2014/main" id="{68E5A01E-7EBA-ED44-C1DC-D928BD55374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7319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1028721"/>
            <a:ext cx="8229600" cy="313195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1200"/>
              </a:spcAft>
            </a:pPr>
            <a:r>
              <a:rPr lang="en-US" sz="2400" i="0" dirty="0">
                <a:solidFill>
                  <a:schemeClr val="tx1"/>
                </a:solidFill>
                <a:effectLst/>
                <a:latin typeface="Calibri" panose="020F0502020204030204" pitchFamily="34" charset="0"/>
                <a:cs typeface="Calibri" panose="020F0502020204030204" pitchFamily="34" charset="0"/>
              </a:rPr>
              <a:t>In power distributions systems, power flows through a set of components for delivery to the customers. These components are connected either in series or in parallel. For a series connection, all the components must be functional to deliver electricity. However, for a parallel connection, at least one of the components must be working for delivery of electricity, or all them must not be available for disruption of service.</a:t>
            </a:r>
            <a:endParaRPr lang="en-US" sz="24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87</a:t>
            </a:fld>
            <a:endParaRPr lang="en-US"/>
          </a:p>
        </p:txBody>
      </p:sp>
      <p:sp>
        <p:nvSpPr>
          <p:cNvPr id="4" name="Footer Placeholder 4">
            <a:extLst>
              <a:ext uri="{FF2B5EF4-FFF2-40B4-BE49-F238E27FC236}">
                <a16:creationId xmlns:a16="http://schemas.microsoft.com/office/drawing/2014/main" id="{8BBCE701-0449-1C97-70D5-9EA46603773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490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88</a:t>
            </a:fld>
            <a:endParaRPr lang="en-US"/>
          </a:p>
        </p:txBody>
      </p:sp>
      <p:sp>
        <p:nvSpPr>
          <p:cNvPr id="9" name="TextBox 8">
            <a:extLst>
              <a:ext uri="{FF2B5EF4-FFF2-40B4-BE49-F238E27FC236}">
                <a16:creationId xmlns:a16="http://schemas.microsoft.com/office/drawing/2014/main" id="{7683CB8C-4453-C093-02F0-73F1CFF09BEF}"/>
              </a:ext>
            </a:extLst>
          </p:cNvPr>
          <p:cNvSpPr txBox="1"/>
          <p:nvPr/>
        </p:nvSpPr>
        <p:spPr>
          <a:xfrm>
            <a:off x="2642937" y="4299048"/>
            <a:ext cx="3910263"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Two components connected in series</a:t>
            </a:r>
            <a:endParaRPr lang="en-US" sz="1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6C387CC-0C5A-D500-560C-819E74FE5703}"/>
              </a:ext>
            </a:extLst>
          </p:cNvPr>
          <p:cNvSpPr txBox="1"/>
          <p:nvPr/>
        </p:nvSpPr>
        <p:spPr>
          <a:xfrm>
            <a:off x="457200" y="1028721"/>
            <a:ext cx="8178132" cy="2166747"/>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Consider that two components with probability of availability P</a:t>
            </a:r>
            <a:r>
              <a:rPr lang="en-US" baseline="-25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P</a:t>
            </a:r>
            <a:r>
              <a:rPr lang="en-US" baseline="-25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are connected in series as shown in the figure. </a:t>
            </a:r>
            <a:r>
              <a:rPr lang="en-US" sz="2400" i="0" dirty="0">
                <a:solidFill>
                  <a:schemeClr val="tx1"/>
                </a:solidFill>
                <a:effectLst/>
                <a:latin typeface="Calibri" panose="020F0502020204030204" pitchFamily="34" charset="0"/>
                <a:cs typeface="Calibri" panose="020F0502020204030204" pitchFamily="34" charset="0"/>
              </a:rPr>
              <a:t>P</a:t>
            </a:r>
            <a:r>
              <a:rPr lang="en-US" sz="2400" i="0" baseline="-25000" dirty="0">
                <a:solidFill>
                  <a:schemeClr val="tx1"/>
                </a:solidFill>
                <a:effectLst/>
                <a:latin typeface="Calibri" panose="020F0502020204030204" pitchFamily="34" charset="0"/>
                <a:cs typeface="Calibri" panose="020F0502020204030204" pitchFamily="34" charset="0"/>
              </a:rPr>
              <a:t>1</a:t>
            </a:r>
            <a:r>
              <a:rPr lang="en-US" sz="2400" i="0" dirty="0">
                <a:solidFill>
                  <a:schemeClr val="tx1"/>
                </a:solidFill>
                <a:effectLst/>
                <a:latin typeface="Calibri" panose="020F0502020204030204" pitchFamily="34" charset="0"/>
                <a:cs typeface="Calibri" panose="020F0502020204030204" pitchFamily="34" charset="0"/>
              </a:rPr>
              <a:t> and P</a:t>
            </a:r>
            <a:r>
              <a:rPr lang="en-US" sz="2400" i="0" baseline="-25000" dirty="0">
                <a:solidFill>
                  <a:schemeClr val="tx1"/>
                </a:solidFill>
                <a:effectLst/>
                <a:latin typeface="Calibri" panose="020F0502020204030204" pitchFamily="34" charset="0"/>
                <a:cs typeface="Calibri" panose="020F0502020204030204" pitchFamily="34" charset="0"/>
              </a:rPr>
              <a:t>2</a:t>
            </a:r>
            <a:r>
              <a:rPr lang="en-US" sz="2400" i="0" dirty="0">
                <a:solidFill>
                  <a:schemeClr val="tx1"/>
                </a:solidFill>
                <a:effectLst/>
                <a:latin typeface="Calibri" panose="020F0502020204030204" pitchFamily="34" charset="0"/>
                <a:cs typeface="Calibri" panose="020F0502020204030204" pitchFamily="34" charset="0"/>
              </a:rPr>
              <a:t> can be computed from the failure rate and mean time to repair (MTTR). </a:t>
            </a:r>
          </a:p>
          <a:p>
            <a:pPr marL="285750" indent="-285750" algn="just" eaLnBrk="1" hangingPunct="1">
              <a:spcBef>
                <a:spcPct val="20000"/>
              </a:spcBef>
              <a:spcAft>
                <a:spcPts val="1200"/>
              </a:spcAft>
              <a:buClr>
                <a:srgbClr val="CE1126"/>
              </a:buClr>
              <a:buSzPct val="80000"/>
              <a:buFont typeface="Times" charset="0"/>
              <a:buChar char="•"/>
            </a:pPr>
            <a:endParaRPr lang="en-US"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8BBCE701-0449-1C97-70D5-9EA46603773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10" name="Picture 9">
            <a:extLst>
              <a:ext uri="{FF2B5EF4-FFF2-40B4-BE49-F238E27FC236}">
                <a16:creationId xmlns:a16="http://schemas.microsoft.com/office/drawing/2014/main" id="{67EFBAC1-08D7-4C41-86A0-6ECB41883600}"/>
              </a:ext>
            </a:extLst>
          </p:cNvPr>
          <p:cNvPicPr>
            <a:picLocks noChangeAspect="1"/>
          </p:cNvPicPr>
          <p:nvPr/>
        </p:nvPicPr>
        <p:blipFill>
          <a:blip r:embed="rId2"/>
          <a:stretch>
            <a:fillRect/>
          </a:stretch>
        </p:blipFill>
        <p:spPr>
          <a:xfrm>
            <a:off x="1094756" y="2733648"/>
            <a:ext cx="6903020" cy="1483827"/>
          </a:xfrm>
          <a:prstGeom prst="rect">
            <a:avLst/>
          </a:prstGeom>
        </p:spPr>
      </p:pic>
    </p:spTree>
    <p:extLst>
      <p:ext uri="{BB962C8B-B14F-4D97-AF65-F5344CB8AC3E}">
        <p14:creationId xmlns:p14="http://schemas.microsoft.com/office/powerpoint/2010/main" val="14573044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4"/>
            <a:ext cx="8369848" cy="9046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So, for a duration of one year, with λ</a:t>
            </a:r>
            <a:r>
              <a:rPr lang="en-US" sz="2400" baseline="-25000" dirty="0">
                <a:solidFill>
                  <a:schemeClr val="tx1"/>
                </a:solidFill>
                <a:latin typeface="Calibri" panose="020F0502020204030204" pitchFamily="34" charset="0"/>
                <a:cs typeface="Calibri" panose="020F0502020204030204" pitchFamily="34" charset="0"/>
              </a:rPr>
              <a:t>1</a:t>
            </a:r>
            <a:r>
              <a:rPr lang="en-US" sz="2400" i="0" dirty="0">
                <a:solidFill>
                  <a:schemeClr val="tx1"/>
                </a:solidFill>
                <a:effectLst/>
                <a:latin typeface="Calibri" panose="020F0502020204030204" pitchFamily="34" charset="0"/>
                <a:cs typeface="Calibri" panose="020F0502020204030204" pitchFamily="34" charset="0"/>
              </a:rPr>
              <a:t> as the annual failure rate, and R</a:t>
            </a:r>
            <a:r>
              <a:rPr lang="en-US" sz="2400" baseline="-25000" dirty="0">
                <a:solidFill>
                  <a:schemeClr val="tx1"/>
                </a:solidFill>
                <a:latin typeface="Calibri" panose="020F0502020204030204" pitchFamily="34" charset="0"/>
                <a:cs typeface="Calibri" panose="020F0502020204030204" pitchFamily="34" charset="0"/>
              </a:rPr>
              <a:t>1</a:t>
            </a:r>
            <a:r>
              <a:rPr lang="en-US" sz="2400" i="0" dirty="0">
                <a:solidFill>
                  <a:schemeClr val="tx1"/>
                </a:solidFill>
                <a:effectLst/>
                <a:latin typeface="Calibri" panose="020F0502020204030204" pitchFamily="34" charset="0"/>
                <a:cs typeface="Calibri" panose="020F0502020204030204" pitchFamily="34" charset="0"/>
              </a:rPr>
              <a:t> as the MTTR of component 1, P</a:t>
            </a:r>
            <a:r>
              <a:rPr lang="en-US" sz="2400" baseline="-25000" dirty="0">
                <a:solidFill>
                  <a:schemeClr val="tx1"/>
                </a:solidFill>
                <a:latin typeface="Calibri" panose="020F0502020204030204" pitchFamily="34" charset="0"/>
                <a:cs typeface="Calibri" panose="020F0502020204030204" pitchFamily="34" charset="0"/>
              </a:rPr>
              <a:t>1</a:t>
            </a:r>
            <a:r>
              <a:rPr lang="en-US" sz="2400" i="0" dirty="0">
                <a:solidFill>
                  <a:schemeClr val="tx1"/>
                </a:solidFill>
                <a:effectLst/>
                <a:latin typeface="Calibri" panose="020F0502020204030204" pitchFamily="34" charset="0"/>
                <a:cs typeface="Calibri" panose="020F0502020204030204" pitchFamily="34" charset="0"/>
              </a:rPr>
              <a:t> for a year is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89</a:t>
            </a:fld>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F5511F4-574C-F374-B27F-24EF663540F1}"/>
                  </a:ext>
                </a:extLst>
              </p:cNvPr>
              <p:cNvSpPr txBox="1"/>
              <p:nvPr/>
            </p:nvSpPr>
            <p:spPr>
              <a:xfrm>
                <a:off x="3025942" y="1773329"/>
                <a:ext cx="3092116" cy="793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8760−</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𝜆</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num>
                        <m:den>
                          <m:r>
                            <a:rPr lang="en-US" i="0">
                              <a:latin typeface="Cambria Math" panose="02040503050406030204" pitchFamily="18" charset="0"/>
                            </a:rPr>
                            <m:t>8760</m:t>
                          </m:r>
                        </m:den>
                      </m:f>
                    </m:oMath>
                  </m:oMathPara>
                </a14:m>
                <a:endParaRPr lang="en-US" sz="1800" dirty="0"/>
              </a:p>
            </p:txBody>
          </p:sp>
        </mc:Choice>
        <mc:Fallback>
          <p:sp>
            <p:nvSpPr>
              <p:cNvPr id="8" name="TextBox 7">
                <a:extLst>
                  <a:ext uri="{FF2B5EF4-FFF2-40B4-BE49-F238E27FC236}">
                    <a16:creationId xmlns:a16="http://schemas.microsoft.com/office/drawing/2014/main" id="{DF5511F4-574C-F374-B27F-24EF663540F1}"/>
                  </a:ext>
                </a:extLst>
              </p:cNvPr>
              <p:cNvSpPr txBox="1">
                <a:spLocks noRot="1" noChangeAspect="1" noMove="1" noResize="1" noEditPoints="1" noAdjustHandles="1" noChangeArrowheads="1" noChangeShapeType="1" noTextEdit="1"/>
              </p:cNvSpPr>
              <p:nvPr/>
            </p:nvSpPr>
            <p:spPr>
              <a:xfrm>
                <a:off x="3025942" y="1773329"/>
                <a:ext cx="3092116" cy="793679"/>
              </a:xfrm>
              <a:prstGeom prst="rect">
                <a:avLst/>
              </a:prstGeom>
              <a:blipFill>
                <a:blip r:embed="rId2"/>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49BB02B-1A28-DB88-2202-9EA429715D92}"/>
              </a:ext>
            </a:extLst>
          </p:cNvPr>
          <p:cNvSpPr txBox="1"/>
          <p:nvPr/>
        </p:nvSpPr>
        <p:spPr>
          <a:xfrm>
            <a:off x="2592272" y="2583583"/>
            <a:ext cx="4572000" cy="279885"/>
          </a:xfrm>
          <a:prstGeom prst="rect">
            <a:avLst/>
          </a:prstGeom>
          <a:noFill/>
        </p:spPr>
        <p:txBody>
          <a:bodyPr wrap="square">
            <a:spAutoFit/>
          </a:bodyPr>
          <a:lstStyle/>
          <a:p>
            <a:pPr marL="0" marR="0">
              <a:lnSpc>
                <a:spcPts val="1200"/>
              </a:lnSpc>
              <a:spcBef>
                <a:spcPts val="0"/>
              </a:spcBef>
              <a:spcAft>
                <a:spcPts val="1200"/>
              </a:spcAft>
            </a:pPr>
            <a:r>
              <a:rPr lang="en-US" dirty="0">
                <a:latin typeface="+mn-lt"/>
              </a:rPr>
              <a:t>And,</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FB58970-D612-1F48-5222-4D9968FA95C5}"/>
                  </a:ext>
                </a:extLst>
              </p:cNvPr>
              <p:cNvSpPr txBox="1"/>
              <p:nvPr/>
            </p:nvSpPr>
            <p:spPr>
              <a:xfrm>
                <a:off x="2177918" y="2821915"/>
                <a:ext cx="411480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𝑄</m:t>
                          </m:r>
                        </m:e>
                        <m:sub>
                          <m:r>
                            <a:rPr lang="en-US" i="0">
                              <a:latin typeface="Cambria Math" panose="02040503050406030204" pitchFamily="18" charset="0"/>
                            </a:rPr>
                            <m:t>1</m:t>
                          </m:r>
                        </m:sub>
                      </m:sSub>
                      <m:r>
                        <a:rPr lang="en-US" i="0">
                          <a:latin typeface="Cambria Math" panose="02040503050406030204" pitchFamily="18" charset="0"/>
                        </a:rPr>
                        <m:t>=1−</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oMath>
                  </m:oMathPara>
                </a14:m>
                <a:endParaRPr lang="en-US" sz="2000" dirty="0"/>
              </a:p>
            </p:txBody>
          </p:sp>
        </mc:Choice>
        <mc:Fallback>
          <p:sp>
            <p:nvSpPr>
              <p:cNvPr id="14" name="TextBox 13">
                <a:extLst>
                  <a:ext uri="{FF2B5EF4-FFF2-40B4-BE49-F238E27FC236}">
                    <a16:creationId xmlns:a16="http://schemas.microsoft.com/office/drawing/2014/main" id="{7FB58970-D612-1F48-5222-4D9968FA95C5}"/>
                  </a:ext>
                </a:extLst>
              </p:cNvPr>
              <p:cNvSpPr txBox="1">
                <a:spLocks noRot="1" noChangeAspect="1" noMove="1" noResize="1" noEditPoints="1" noAdjustHandles="1" noChangeArrowheads="1" noChangeShapeType="1" noTextEdit="1"/>
              </p:cNvSpPr>
              <p:nvPr/>
            </p:nvSpPr>
            <p:spPr>
              <a:xfrm>
                <a:off x="2177918" y="2821915"/>
                <a:ext cx="4114801" cy="461665"/>
              </a:xfrm>
              <a:prstGeom prst="rect">
                <a:avLst/>
              </a:prstGeom>
              <a:blipFill>
                <a:blip r:embed="rId3"/>
                <a:stretch>
                  <a:fillRect b="-131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B6805B0-74D7-A0E0-0E0A-8F0BC276C868}"/>
                  </a:ext>
                </a:extLst>
              </p:cNvPr>
              <p:cNvSpPr txBox="1"/>
              <p:nvPr/>
            </p:nvSpPr>
            <p:spPr>
              <a:xfrm>
                <a:off x="464744" y="3429000"/>
                <a:ext cx="8369848" cy="1904304"/>
              </a:xfrm>
              <a:prstGeom prst="rect">
                <a:avLst/>
              </a:prstGeom>
              <a:noFill/>
            </p:spPr>
            <p:txBody>
              <a:bodyPr wrap="square">
                <a:spAutoFit/>
              </a:bodyPr>
              <a:lstStyle/>
              <a:p>
                <a:pPr marL="0" marR="0">
                  <a:spcBef>
                    <a:spcPts val="0"/>
                  </a:spcBef>
                  <a:spcAft>
                    <a:spcPts val="1200"/>
                  </a:spcAft>
                </a:pPr>
                <a:r>
                  <a:rPr lang="en-US" dirty="0">
                    <a:latin typeface="Calibri" panose="020F0502020204030204" pitchFamily="34" charset="0"/>
                    <a:cs typeface="Calibri" panose="020F0502020204030204" pitchFamily="34" charset="0"/>
                  </a:rPr>
                  <a:t>where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𝑄</m:t>
                        </m:r>
                      </m:e>
                      <m:sub>
                        <m:r>
                          <a:rPr lang="en-US">
                            <a:latin typeface="Cambria Math" panose="02040503050406030204" pitchFamily="18" charset="0"/>
                          </a:rPr>
                          <m:t>1</m:t>
                        </m:r>
                      </m:sub>
                    </m:sSub>
                  </m:oMath>
                </a14:m>
                <a:r>
                  <a:rPr lang="en-US" dirty="0">
                    <a:latin typeface="Calibri" panose="020F0502020204030204" pitchFamily="34" charset="0"/>
                    <a:cs typeface="Calibri" panose="020F0502020204030204" pitchFamily="34" charset="0"/>
                  </a:rPr>
                  <a:t> is the annual probability of unavailability of component 1. Hence, the combined probability of availability of both components 1 and 2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𝑃</m:t>
                          </m:r>
                        </m:e>
                        <m:sub>
                          <m:r>
                            <m:rPr>
                              <m:nor/>
                            </m:rPr>
                            <a:rPr lang="en-US">
                              <a:latin typeface="+mn-lt"/>
                            </a:rPr>
                            <m:t>series</m:t>
                          </m:r>
                          <m:r>
                            <m:rPr>
                              <m:nor/>
                            </m:rPr>
                            <a:rPr lang="en-US">
                              <a:latin typeface="+mn-lt"/>
                            </a:rPr>
                            <m:t> </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2</m:t>
                          </m:r>
                        </m:sub>
                      </m:sSub>
                    </m:oMath>
                  </m:oMathPara>
                </a14:m>
                <a:endParaRPr lang="en-US" dirty="0">
                  <a:latin typeface="+mn-lt"/>
                </a:endParaRPr>
              </a:p>
            </p:txBody>
          </p:sp>
        </mc:Choice>
        <mc:Fallback>
          <p:sp>
            <p:nvSpPr>
              <p:cNvPr id="16" name="TextBox 15">
                <a:extLst>
                  <a:ext uri="{FF2B5EF4-FFF2-40B4-BE49-F238E27FC236}">
                    <a16:creationId xmlns:a16="http://schemas.microsoft.com/office/drawing/2014/main" id="{7B6805B0-74D7-A0E0-0E0A-8F0BC276C868}"/>
                  </a:ext>
                </a:extLst>
              </p:cNvPr>
              <p:cNvSpPr txBox="1">
                <a:spLocks noRot="1" noChangeAspect="1" noMove="1" noResize="1" noEditPoints="1" noAdjustHandles="1" noChangeArrowheads="1" noChangeShapeType="1" noTextEdit="1"/>
              </p:cNvSpPr>
              <p:nvPr/>
            </p:nvSpPr>
            <p:spPr>
              <a:xfrm>
                <a:off x="464744" y="3429000"/>
                <a:ext cx="8369848" cy="1904304"/>
              </a:xfrm>
              <a:prstGeom prst="rect">
                <a:avLst/>
              </a:prstGeom>
              <a:blipFill>
                <a:blip r:embed="rId4"/>
                <a:stretch>
                  <a:fillRect l="-1092" t="-2564" r="-728"/>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6FE79A18-D7AF-A0AB-767C-8D6CED3CCF2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3917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6874"/>
            <a:ext cx="8229600" cy="478563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Customer: </a:t>
            </a:r>
            <a:r>
              <a:rPr lang="en-US" sz="2400" b="0" i="0" dirty="0">
                <a:solidFill>
                  <a:schemeClr val="tx1"/>
                </a:solidFill>
                <a:effectLst/>
                <a:latin typeface="Calibri" panose="020F0502020204030204" pitchFamily="34" charset="0"/>
                <a:cs typeface="Calibri" panose="020F0502020204030204" pitchFamily="34" charset="0"/>
              </a:rPr>
              <a:t>A metered electrical service point for which an active bill account is established at a specific location (e.g. premises).</a:t>
            </a:r>
          </a:p>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Customer Count: </a:t>
            </a:r>
            <a:r>
              <a:rPr lang="en-US" sz="2400" b="0" i="0" dirty="0">
                <a:solidFill>
                  <a:schemeClr val="tx1"/>
                </a:solidFill>
                <a:effectLst/>
                <a:latin typeface="Calibri" panose="020F0502020204030204" pitchFamily="34" charset="0"/>
                <a:cs typeface="Calibri" panose="020F0502020204030204" pitchFamily="34" charset="0"/>
              </a:rPr>
              <a:t>The number of customers either served or interrupted depending on the usage.</a:t>
            </a:r>
          </a:p>
          <a:p>
            <a:pPr algn="just">
              <a:lnSpc>
                <a:spcPct val="120000"/>
              </a:lnSpc>
              <a:buFont typeface="Wingdings" panose="05000000000000000000" pitchFamily="2" charset="2"/>
              <a:buChar char="Ø"/>
            </a:pPr>
            <a:r>
              <a:rPr lang="en-US" sz="2400" b="1" i="0" dirty="0">
                <a:solidFill>
                  <a:schemeClr val="tx1"/>
                </a:solidFill>
                <a:effectLst/>
                <a:latin typeface="Calibri" panose="020F0502020204030204" pitchFamily="34" charset="0"/>
                <a:cs typeface="Calibri" panose="020F0502020204030204" pitchFamily="34" charset="0"/>
              </a:rPr>
              <a:t>Forced Outage: </a:t>
            </a:r>
            <a:r>
              <a:rPr lang="en-US" sz="2400" b="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an unplanned event directly associated with that component.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4" name="Footer Placeholder 4">
            <a:extLst>
              <a:ext uri="{FF2B5EF4-FFF2-40B4-BE49-F238E27FC236}">
                <a16:creationId xmlns:a16="http://schemas.microsoft.com/office/drawing/2014/main" id="{15FD0A68-D9E4-152B-C24B-FBE096ECD5B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02086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02841"/>
                <a:ext cx="8369848" cy="226564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If there are </a:t>
                </a:r>
                <a:r>
                  <a:rPr lang="en-US" sz="2400" i="1" dirty="0">
                    <a:solidFill>
                      <a:schemeClr val="tx1"/>
                    </a:solidFill>
                    <a:effectLst/>
                    <a:latin typeface="Calibri" panose="020F0502020204030204" pitchFamily="34" charset="0"/>
                    <a:cs typeface="Calibri" panose="020F0502020204030204" pitchFamily="34" charset="0"/>
                  </a:rPr>
                  <a:t>n</a:t>
                </a:r>
                <a:r>
                  <a:rPr lang="en-US" sz="2400" i="0" dirty="0">
                    <a:solidFill>
                      <a:schemeClr val="tx1"/>
                    </a:solidFill>
                    <a:effectLst/>
                    <a:latin typeface="Calibri" panose="020F0502020204030204" pitchFamily="34" charset="0"/>
                    <a:cs typeface="Calibri" panose="020F0502020204030204" pitchFamily="34" charset="0"/>
                  </a:rPr>
                  <a:t> components in series, we can generalize the equation to find probability of all of them being available, or</a:t>
                </a:r>
              </a:p>
              <a:p>
                <a:pPr marL="0" indent="0" algn="just">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20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20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mr>
                        <m:mr>
                          <m:e/>
                        </m:mr>
                      </m:m>
                    </m:oMath>
                  </m:oMathPara>
                </a14:m>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m:rPr>
                              <m:nor/>
                            </m:rPr>
                            <a:rPr lang="en-US" sz="20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20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20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20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m:oMathPara>
                </a14:m>
                <a:endParaRPr lang="en-US" sz="2000" i="0" dirty="0">
                  <a:solidFill>
                    <a:schemeClr val="tx1"/>
                  </a:solidFill>
                  <a:effectLst/>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02841"/>
                <a:ext cx="8369848" cy="2265643"/>
              </a:xfrm>
              <a:blipFill>
                <a:blip r:embed="rId2"/>
                <a:stretch>
                  <a:fillRect l="-583" t="-2151" r="-1092" b="-322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90</a:t>
            </a:fld>
            <a:endParaRPr lang="en-US"/>
          </a:p>
        </p:txBody>
      </p:sp>
      <p:sp>
        <p:nvSpPr>
          <p:cNvPr id="8" name="Footer Placeholder 4">
            <a:extLst>
              <a:ext uri="{FF2B5EF4-FFF2-40B4-BE49-F238E27FC236}">
                <a16:creationId xmlns:a16="http://schemas.microsoft.com/office/drawing/2014/main" id="{C769A369-8AFC-9AF0-F2C3-B81B2166A7C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99957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91</a:t>
            </a:fld>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FB58970-D612-1F48-5222-4D9968FA95C5}"/>
                  </a:ext>
                </a:extLst>
              </p:cNvPr>
              <p:cNvSpPr txBox="1"/>
              <p:nvPr/>
            </p:nvSpPr>
            <p:spPr>
              <a:xfrm>
                <a:off x="2529111" y="2389382"/>
                <a:ext cx="4114801" cy="5501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m:rPr>
                              <m:nor/>
                            </m:rPr>
                            <a:rPr lang="en-US"/>
                            <m:t>parallel</m:t>
                          </m:r>
                          <m:r>
                            <m:rPr>
                              <m:nor/>
                            </m:rPr>
                            <a:rPr lang="en-US" i="1"/>
                            <m:t> </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2</m:t>
                          </m:r>
                        </m:sub>
                      </m:sSub>
                    </m:oMath>
                  </m:oMathPara>
                </a14:m>
                <a:endParaRPr lang="en-US" sz="3200" dirty="0"/>
              </a:p>
            </p:txBody>
          </p:sp>
        </mc:Choice>
        <mc:Fallback>
          <p:sp>
            <p:nvSpPr>
              <p:cNvPr id="14" name="TextBox 13">
                <a:extLst>
                  <a:ext uri="{FF2B5EF4-FFF2-40B4-BE49-F238E27FC236}">
                    <a16:creationId xmlns:a16="http://schemas.microsoft.com/office/drawing/2014/main" id="{7FB58970-D612-1F48-5222-4D9968FA95C5}"/>
                  </a:ext>
                </a:extLst>
              </p:cNvPr>
              <p:cNvSpPr txBox="1">
                <a:spLocks noRot="1" noChangeAspect="1" noMove="1" noResize="1" noEditPoints="1" noAdjustHandles="1" noChangeArrowheads="1" noChangeShapeType="1" noTextEdit="1"/>
              </p:cNvSpPr>
              <p:nvPr/>
            </p:nvSpPr>
            <p:spPr>
              <a:xfrm>
                <a:off x="2529111" y="2389382"/>
                <a:ext cx="4114801" cy="550151"/>
              </a:xfrm>
              <a:prstGeom prst="rect">
                <a:avLst/>
              </a:prstGeom>
              <a:blipFill>
                <a:blip r:embed="rId2"/>
                <a:stretch>
                  <a:fillRect b="-177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FEC77FB-5A64-2229-760B-CD7E19E3E45F}"/>
              </a:ext>
            </a:extLst>
          </p:cNvPr>
          <p:cNvSpPr txBox="1"/>
          <p:nvPr/>
        </p:nvSpPr>
        <p:spPr>
          <a:xfrm>
            <a:off x="2258443" y="2996628"/>
            <a:ext cx="4572000" cy="279885"/>
          </a:xfrm>
          <a:prstGeom prst="rect">
            <a:avLst/>
          </a:prstGeom>
          <a:noFill/>
        </p:spPr>
        <p:txBody>
          <a:bodyPr wrap="square">
            <a:spAutoFit/>
          </a:bodyPr>
          <a:lstStyle/>
          <a:p>
            <a:pPr marL="0" marR="0">
              <a:lnSpc>
                <a:spcPts val="1200"/>
              </a:lnSpc>
              <a:spcBef>
                <a:spcPts val="0"/>
              </a:spcBef>
              <a:spcAft>
                <a:spcPts val="1200"/>
              </a:spcAft>
            </a:pPr>
            <a:r>
              <a:rPr lang="en-US" dirty="0">
                <a:latin typeface="+mn-lt"/>
              </a:rPr>
              <a:t>And,</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D68B7A2-3F92-0B2F-9579-FCF3D49BD2B1}"/>
                  </a:ext>
                </a:extLst>
              </p:cNvPr>
              <p:cNvSpPr txBox="1"/>
              <p:nvPr/>
            </p:nvSpPr>
            <p:spPr>
              <a:xfrm>
                <a:off x="2529111" y="3203835"/>
                <a:ext cx="4572000" cy="723853"/>
              </a:xfrm>
              <a:prstGeom prst="rect">
                <a:avLst/>
              </a:prstGeom>
              <a:noFill/>
            </p:spPr>
            <p:txBody>
              <a:bodyPr wrap="square">
                <a:spAutoFit/>
              </a:bodyPr>
              <a:lstStyle/>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a:effectLst/>
                              <a:latin typeface="Georgia" panose="02040502050405020303" pitchFamily="18" charset="0"/>
                              <a:ea typeface="Calibri" panose="020F0502020204030204" pitchFamily="34" charset="0"/>
                              <a:cs typeface="Times New Roman" panose="02020603050405020304" pitchFamily="18" charset="0"/>
                            </a:rPr>
                            <m:t>parallel</m:t>
                          </m:r>
                          <m:r>
                            <m:rPr>
                              <m:nor/>
                            </m:rPr>
                            <a:rPr lang="en-US" i="1">
                              <a:effectLst/>
                              <a:latin typeface="Calibri" panose="020F0502020204030204" pitchFamily="34" charset="0"/>
                              <a:ea typeface="Calibri" panose="020F0502020204030204" pitchFamily="34" charset="0"/>
                              <a:cs typeface="Times New Roman" panose="02020603050405020304" pitchFamily="18" charset="0"/>
                            </a:rPr>
                            <m:t> </m:t>
                          </m:r>
                        </m:sub>
                      </m:sSub>
                      <m:r>
                        <a:rPr lang="en-US">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𝑄</m:t>
                          </m:r>
                        </m:e>
                        <m:sub>
                          <m:r>
                            <m:rPr>
                              <m:nor/>
                            </m:rPr>
                            <a:rPr lang="en-US">
                              <a:effectLst/>
                              <a:latin typeface="Georgia" panose="02040502050405020303" pitchFamily="18" charset="0"/>
                              <a:ea typeface="Calibri" panose="020F0502020204030204" pitchFamily="34" charset="0"/>
                              <a:cs typeface="Times New Roman" panose="02020603050405020304" pitchFamily="18" charset="0"/>
                            </a:rPr>
                            <m:t>parallel</m:t>
                          </m:r>
                          <m:r>
                            <m:rPr>
                              <m:nor/>
                            </m:rPr>
                            <a:rPr lang="en-US" i="1">
                              <a:effectLst/>
                              <a:latin typeface="Calibri" panose="020F0502020204030204" pitchFamily="34" charset="0"/>
                              <a:ea typeface="Calibri" panose="020F0502020204030204" pitchFamily="34" charset="0"/>
                              <a:cs typeface="Times New Roman" panose="02020603050405020304" pitchFamily="18" charset="0"/>
                            </a:rPr>
                            <m:t> </m:t>
                          </m:r>
                        </m:sub>
                      </m:sSub>
                    </m:oMath>
                  </m:oMathPara>
                </a14:m>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3D68B7A2-3F92-0B2F-9579-FCF3D49BD2B1}"/>
                  </a:ext>
                </a:extLst>
              </p:cNvPr>
              <p:cNvSpPr txBox="1">
                <a:spLocks noRot="1" noChangeAspect="1" noMove="1" noResize="1" noEditPoints="1" noAdjustHandles="1" noChangeArrowheads="1" noChangeShapeType="1" noTextEdit="1"/>
              </p:cNvSpPr>
              <p:nvPr/>
            </p:nvSpPr>
            <p:spPr>
              <a:xfrm>
                <a:off x="2529111" y="3203835"/>
                <a:ext cx="4572000" cy="723853"/>
              </a:xfrm>
              <a:prstGeom prst="rect">
                <a:avLst/>
              </a:prstGeom>
              <a:blipFill>
                <a:blip r:embed="rId3"/>
                <a:stretch>
                  <a:fillRect/>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C769A369-8AFC-9AF0-F2C3-B81B2166A7C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5" name="Picture 4">
            <a:extLst>
              <a:ext uri="{FF2B5EF4-FFF2-40B4-BE49-F238E27FC236}">
                <a16:creationId xmlns:a16="http://schemas.microsoft.com/office/drawing/2014/main" id="{8B8FCC32-80DA-4CDA-BD82-D983CE5BD198}"/>
              </a:ext>
            </a:extLst>
          </p:cNvPr>
          <p:cNvPicPr>
            <a:picLocks noChangeAspect="1"/>
          </p:cNvPicPr>
          <p:nvPr/>
        </p:nvPicPr>
        <p:blipFill>
          <a:blip r:embed="rId4"/>
          <a:stretch>
            <a:fillRect/>
          </a:stretch>
        </p:blipFill>
        <p:spPr>
          <a:xfrm>
            <a:off x="2643140" y="3769441"/>
            <a:ext cx="3886742" cy="1924319"/>
          </a:xfrm>
          <a:prstGeom prst="rect">
            <a:avLst/>
          </a:prstGeom>
        </p:spPr>
      </p:pic>
      <p:sp>
        <p:nvSpPr>
          <p:cNvPr id="15" name="TextBox 14">
            <a:extLst>
              <a:ext uri="{FF2B5EF4-FFF2-40B4-BE49-F238E27FC236}">
                <a16:creationId xmlns:a16="http://schemas.microsoft.com/office/drawing/2014/main" id="{1CFEFFCE-890B-49DF-9F69-1A882B1ACB09}"/>
              </a:ext>
            </a:extLst>
          </p:cNvPr>
          <p:cNvSpPr txBox="1"/>
          <p:nvPr/>
        </p:nvSpPr>
        <p:spPr>
          <a:xfrm>
            <a:off x="283027" y="940822"/>
            <a:ext cx="8577943" cy="1569660"/>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dirty="0">
                <a:latin typeface="Calibri" panose="020F0502020204030204" pitchFamily="34" charset="0"/>
                <a:cs typeface="Calibri" panose="020F0502020204030204" pitchFamily="34" charset="0"/>
              </a:rPr>
              <a:t>Now, let us consider two components connected in parallel as shown in Figure. In this case, the connection will fail if both components are unavailable. The probability of unavailability of both 1 and 2 can be computed, which is</a:t>
            </a:r>
          </a:p>
        </p:txBody>
      </p:sp>
      <p:sp>
        <p:nvSpPr>
          <p:cNvPr id="19" name="TextBox 18">
            <a:extLst>
              <a:ext uri="{FF2B5EF4-FFF2-40B4-BE49-F238E27FC236}">
                <a16:creationId xmlns:a16="http://schemas.microsoft.com/office/drawing/2014/main" id="{49569DDC-BE04-4677-B95C-C5BEDFD55602}"/>
              </a:ext>
            </a:extLst>
          </p:cNvPr>
          <p:cNvSpPr txBox="1"/>
          <p:nvPr/>
        </p:nvSpPr>
        <p:spPr>
          <a:xfrm>
            <a:off x="2590801" y="5671107"/>
            <a:ext cx="4114801" cy="338554"/>
          </a:xfrm>
          <a:prstGeom prst="rect">
            <a:avLst/>
          </a:prstGeom>
          <a:noFill/>
        </p:spPr>
        <p:txBody>
          <a:bodyPr wrap="square">
            <a:spAutoFit/>
          </a:bodyPr>
          <a:lstStyle/>
          <a:p>
            <a:pPr algn="ctr"/>
            <a:r>
              <a:rPr lang="en-US" sz="1600" dirty="0"/>
              <a:t>Fig: Two components connected in parallel.</a:t>
            </a:r>
          </a:p>
        </p:txBody>
      </p:sp>
    </p:spTree>
    <p:extLst>
      <p:ext uri="{BB962C8B-B14F-4D97-AF65-F5344CB8AC3E}">
        <p14:creationId xmlns:p14="http://schemas.microsoft.com/office/powerpoint/2010/main" val="2943885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92</a:t>
            </a:fld>
            <a:endParaRPr lang="en-US"/>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B6805B0-74D7-A0E0-0E0A-8F0BC276C868}"/>
                  </a:ext>
                </a:extLst>
              </p:cNvPr>
              <p:cNvSpPr txBox="1"/>
              <p:nvPr/>
            </p:nvSpPr>
            <p:spPr>
              <a:xfrm>
                <a:off x="583530" y="777871"/>
                <a:ext cx="7976939" cy="2793329"/>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dirty="0">
                    <a:latin typeface="Calibri" panose="020F0502020204030204" pitchFamily="34" charset="0"/>
                    <a:cs typeface="Calibri" panose="020F0502020204030204" pitchFamily="34" charset="0"/>
                  </a:rPr>
                  <a:t>If there are </a:t>
                </a:r>
                <a:r>
                  <a:rPr lang="en-US" i="1" dirty="0">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 components in parallel, the equation can be generalized to determine the probability of unavailability of all of them, or</a:t>
                </a:r>
                <a:endParaRPr lang="en-US" i="1" dirty="0">
                  <a:latin typeface="Calibri" panose="020F0502020204030204" pitchFamily="34" charset="0"/>
                  <a:cs typeface="Calibri" panose="020F0502020204030204" pitchFamily="34" charset="0"/>
                </a:endParaRPr>
              </a:p>
              <a:p>
                <a:pPr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m:rPr>
                              <m:nor/>
                            </m:rPr>
                            <a:rPr lang="en-US"/>
                            <m:t>parallel</m:t>
                          </m:r>
                          <m:r>
                            <m:rPr>
                              <m:nor/>
                            </m:rPr>
                            <a:rPr lang="en-US" i="1"/>
                            <m:t> </m:t>
                          </m:r>
                        </m:sub>
                      </m:sSub>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i="1">
                              <a:latin typeface="Cambria Math" panose="02040503050406030204" pitchFamily="18" charset="0"/>
                            </a:rPr>
                            <m:t>𝑛</m:t>
                          </m:r>
                        </m:sup>
                        <m:e>
                          <m:r>
                            <a:rPr lang="en-US">
                              <a:latin typeface="Cambria Math" panose="02040503050406030204" pitchFamily="18" charset="0"/>
                            </a:rPr>
                            <m:t> </m:t>
                          </m:r>
                        </m:e>
                      </m:nary>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oMath>
                  </m:oMathPara>
                </a14:m>
                <a:endParaRPr lang="en-US" sz="1800" dirty="0"/>
              </a:p>
              <a:p>
                <a:pPr marL="0" marR="0" algn="just">
                  <a:spcBef>
                    <a:spcPts val="0"/>
                  </a:spcBef>
                  <a:spcAft>
                    <a:spcPts val="1200"/>
                  </a:spcAft>
                </a:pPr>
                <a:endParaRPr lang="en-US" sz="1800" dirty="0">
                  <a:latin typeface="+mn-lt"/>
                </a:endParaRPr>
              </a:p>
            </p:txBody>
          </p:sp>
        </mc:Choice>
        <mc:Fallback>
          <p:sp>
            <p:nvSpPr>
              <p:cNvPr id="16" name="TextBox 15">
                <a:extLst>
                  <a:ext uri="{FF2B5EF4-FFF2-40B4-BE49-F238E27FC236}">
                    <a16:creationId xmlns:a16="http://schemas.microsoft.com/office/drawing/2014/main" id="{7B6805B0-74D7-A0E0-0E0A-8F0BC276C868}"/>
                  </a:ext>
                </a:extLst>
              </p:cNvPr>
              <p:cNvSpPr txBox="1">
                <a:spLocks noRot="1" noChangeAspect="1" noMove="1" noResize="1" noEditPoints="1" noAdjustHandles="1" noChangeArrowheads="1" noChangeShapeType="1" noTextEdit="1"/>
              </p:cNvSpPr>
              <p:nvPr/>
            </p:nvSpPr>
            <p:spPr>
              <a:xfrm>
                <a:off x="583530" y="777871"/>
                <a:ext cx="7976939" cy="2793329"/>
              </a:xfrm>
              <a:prstGeom prst="rect">
                <a:avLst/>
              </a:prstGeom>
              <a:blipFill>
                <a:blip r:embed="rId2"/>
                <a:stretch>
                  <a:fillRect l="-1070" t="-1747" r="-1147"/>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C769A369-8AFC-9AF0-F2C3-B81B2166A7C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8767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2"/>
          <a:stretch>
            <a:fillRect/>
          </a:stretch>
        </p:blipFill>
        <p:spPr>
          <a:xfrm>
            <a:off x="4823951" y="1925008"/>
            <a:ext cx="4206290" cy="3729870"/>
          </a:xfrm>
          <a:prstGeom prst="rect">
            <a:avLst/>
          </a:prstGeom>
        </p:spPr>
      </p:pic>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3"/>
          <a:stretch>
            <a:fillRect/>
          </a:stretch>
        </p:blipFill>
        <p:spPr>
          <a:xfrm>
            <a:off x="4483015" y="103925"/>
            <a:ext cx="4573004" cy="1395860"/>
          </a:xfrm>
          <a:prstGeom prst="rect">
            <a:avLst/>
          </a:prstGeom>
        </p:spPr>
      </p:pic>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87981" y="905257"/>
            <a:ext cx="4902115"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Consider a network of six components connected as shown in Figure (a). Various steps required to reduce this network for reliability evaluation are shown in Figure (b).</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given probabilities of availability of these components are P</a:t>
            </a:r>
            <a:r>
              <a:rPr lang="en-US" sz="2400" i="0" baseline="-25000" dirty="0">
                <a:solidFill>
                  <a:schemeClr val="tx1"/>
                </a:solidFill>
                <a:effectLst/>
                <a:latin typeface="Calibri" panose="020F0502020204030204" pitchFamily="34" charset="0"/>
                <a:cs typeface="Calibri" panose="020F0502020204030204" pitchFamily="34" charset="0"/>
              </a:rPr>
              <a:t>1</a:t>
            </a:r>
            <a:r>
              <a:rPr lang="en-US" sz="2400" i="0" dirty="0">
                <a:solidFill>
                  <a:schemeClr val="tx1"/>
                </a:solidFill>
                <a:effectLst/>
                <a:latin typeface="Calibri" panose="020F0502020204030204" pitchFamily="34" charset="0"/>
                <a:cs typeface="Calibri" panose="020F0502020204030204" pitchFamily="34" charset="0"/>
              </a:rPr>
              <a:t> = 0.9, P</a:t>
            </a:r>
            <a:r>
              <a:rPr lang="en-US" sz="2400" baseline="-25000" dirty="0">
                <a:solidFill>
                  <a:schemeClr val="tx1"/>
                </a:solidFill>
                <a:latin typeface="Calibri" panose="020F0502020204030204" pitchFamily="34" charset="0"/>
                <a:cs typeface="Calibri" panose="020F0502020204030204" pitchFamily="34" charset="0"/>
              </a:rPr>
              <a:t>2</a:t>
            </a:r>
            <a:r>
              <a:rPr lang="en-US" sz="2400" i="0" dirty="0">
                <a:solidFill>
                  <a:schemeClr val="tx1"/>
                </a:solidFill>
                <a:effectLst/>
                <a:latin typeface="Calibri" panose="020F0502020204030204" pitchFamily="34" charset="0"/>
                <a:cs typeface="Calibri" panose="020F0502020204030204" pitchFamily="34" charset="0"/>
              </a:rPr>
              <a:t> = 0.8, P</a:t>
            </a:r>
            <a:r>
              <a:rPr lang="en-US" sz="2400" baseline="-25000" dirty="0">
                <a:solidFill>
                  <a:schemeClr val="tx1"/>
                </a:solidFill>
                <a:latin typeface="Calibri" panose="020F0502020204030204" pitchFamily="34" charset="0"/>
                <a:cs typeface="Calibri" panose="020F0502020204030204" pitchFamily="34" charset="0"/>
              </a:rPr>
              <a:t>3</a:t>
            </a:r>
            <a:r>
              <a:rPr lang="en-US" sz="2400" i="0" dirty="0">
                <a:solidFill>
                  <a:schemeClr val="tx1"/>
                </a:solidFill>
                <a:effectLst/>
                <a:latin typeface="Calibri" panose="020F0502020204030204" pitchFamily="34" charset="0"/>
                <a:cs typeface="Calibri" panose="020F0502020204030204" pitchFamily="34" charset="0"/>
              </a:rPr>
              <a:t> = 0.7, P</a:t>
            </a:r>
            <a:r>
              <a:rPr lang="en-US" sz="2400" baseline="-25000" dirty="0">
                <a:solidFill>
                  <a:schemeClr val="tx1"/>
                </a:solidFill>
                <a:latin typeface="Calibri" panose="020F0502020204030204" pitchFamily="34" charset="0"/>
                <a:cs typeface="Calibri" panose="020F0502020204030204" pitchFamily="34" charset="0"/>
              </a:rPr>
              <a:t>4</a:t>
            </a:r>
            <a:r>
              <a:rPr lang="en-US" sz="2400" i="0" dirty="0">
                <a:solidFill>
                  <a:schemeClr val="tx1"/>
                </a:solidFill>
                <a:effectLst/>
                <a:latin typeface="Calibri" panose="020F0502020204030204" pitchFamily="34" charset="0"/>
                <a:cs typeface="Calibri" panose="020F0502020204030204" pitchFamily="34" charset="0"/>
              </a:rPr>
              <a:t> = 0.6, P</a:t>
            </a:r>
            <a:r>
              <a:rPr lang="en-US" sz="2400" baseline="-25000" dirty="0">
                <a:solidFill>
                  <a:schemeClr val="tx1"/>
                </a:solidFill>
                <a:latin typeface="Calibri" panose="020F0502020204030204" pitchFamily="34" charset="0"/>
                <a:cs typeface="Calibri" panose="020F0502020204030204" pitchFamily="34" charset="0"/>
              </a:rPr>
              <a:t>5</a:t>
            </a:r>
            <a:r>
              <a:rPr lang="en-US" sz="2400" i="0" dirty="0">
                <a:solidFill>
                  <a:schemeClr val="tx1"/>
                </a:solidFill>
                <a:effectLst/>
                <a:latin typeface="Calibri" panose="020F0502020204030204" pitchFamily="34" charset="0"/>
                <a:cs typeface="Calibri" panose="020F0502020204030204" pitchFamily="34" charset="0"/>
              </a:rPr>
              <a:t> = 0.5, and P</a:t>
            </a:r>
            <a:r>
              <a:rPr lang="en-US" sz="2400" baseline="-25000" dirty="0">
                <a:solidFill>
                  <a:schemeClr val="tx1"/>
                </a:solidFill>
                <a:latin typeface="Calibri" panose="020F0502020204030204" pitchFamily="34" charset="0"/>
                <a:cs typeface="Calibri" panose="020F0502020204030204" pitchFamily="34" charset="0"/>
              </a:rPr>
              <a:t>6</a:t>
            </a:r>
            <a:r>
              <a:rPr lang="en-US" sz="2400" i="0" dirty="0">
                <a:solidFill>
                  <a:schemeClr val="tx1"/>
                </a:solidFill>
                <a:effectLst/>
                <a:latin typeface="Calibri" panose="020F0502020204030204" pitchFamily="34" charset="0"/>
                <a:cs typeface="Calibri" panose="020F0502020204030204" pitchFamily="34" charset="0"/>
              </a:rPr>
              <a:t> = 0.4. We can determine the probability of series connected components 1–2 and 4–5.</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93</a:t>
            </a:fld>
            <a:endParaRPr lang="en-US"/>
          </a:p>
        </p:txBody>
      </p:sp>
      <p:sp>
        <p:nvSpPr>
          <p:cNvPr id="13" name="TextBox 12">
            <a:extLst>
              <a:ext uri="{FF2B5EF4-FFF2-40B4-BE49-F238E27FC236}">
                <a16:creationId xmlns:a16="http://schemas.microsoft.com/office/drawing/2014/main" id="{ED9B96C2-9618-1217-68B0-87B3AC69FB91}"/>
              </a:ext>
            </a:extLst>
          </p:cNvPr>
          <p:cNvSpPr txBox="1"/>
          <p:nvPr/>
        </p:nvSpPr>
        <p:spPr>
          <a:xfrm>
            <a:off x="5037616" y="1459068"/>
            <a:ext cx="3560200"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062E99DC-0FBF-3E1E-B2A8-D238DE8826D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41808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2"/>
          <a:stretch>
            <a:fillRect/>
          </a:stretch>
        </p:blipFill>
        <p:spPr>
          <a:xfrm>
            <a:off x="4526255" y="1968860"/>
            <a:ext cx="4206290" cy="3729870"/>
          </a:xfrm>
          <a:prstGeom prst="rect">
            <a:avLst/>
          </a:prstGeom>
        </p:spPr>
      </p:pic>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3"/>
          <a:stretch>
            <a:fillRect/>
          </a:stretch>
        </p:blipFill>
        <p:spPr>
          <a:xfrm>
            <a:off x="4483015" y="103925"/>
            <a:ext cx="4573004" cy="1395860"/>
          </a:xfrm>
          <a:prstGeom prst="rect">
            <a:avLst/>
          </a:prstGeom>
        </p:spPr>
      </p:pic>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330531" y="949109"/>
                <a:ext cx="4867275"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=0.9×0.8=0.72</m:t>
                      </m:r>
                    </m:oMath>
                  </m:oMathPara>
                </a14:m>
                <a:endParaRPr lang="en-US" sz="2000" i="0" dirty="0">
                  <a:solidFill>
                    <a:schemeClr val="tx1"/>
                  </a:solidFill>
                  <a:effectLst/>
                </a:endParaRP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=0.6×0.5=0.30</m:t>
                      </m:r>
                    </m:oMath>
                  </m:oMathPara>
                </a14:m>
                <a:endParaRPr lang="en-US" sz="2000" dirty="0">
                  <a:solidFill>
                    <a:schemeClr val="tx1"/>
                  </a:solidFill>
                </a:endParaRPr>
              </a:p>
              <a:p>
                <a:pPr marL="0" indent="0" algn="just">
                  <a:spcAft>
                    <a:spcPts val="1200"/>
                  </a:spcAft>
                  <a:buNone/>
                </a:pPr>
                <a:r>
                  <a:rPr lang="en-US" sz="2000" dirty="0">
                    <a:solidFill>
                      <a:schemeClr val="tx1"/>
                    </a:solidFill>
                  </a:rPr>
                  <a:t>And,</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0.30=0.70</m:t>
                      </m:r>
                    </m:oMath>
                  </m:oMathPara>
                </a14:m>
                <a:endParaRPr lang="en-US" sz="2000" dirty="0">
                  <a:solidFill>
                    <a:schemeClr val="tx1"/>
                  </a:solidFill>
                </a:endParaRPr>
              </a:p>
              <a:p>
                <a:pPr marL="0" indent="0" algn="just">
                  <a:spcAft>
                    <a:spcPts val="1200"/>
                  </a:spcAft>
                  <a:buNone/>
                </a:pPr>
                <a:r>
                  <a:rPr lang="en-US" sz="2000" dirty="0">
                    <a:solidFill>
                      <a:schemeClr val="tx1"/>
                    </a:solidFill>
                  </a:rPr>
                  <a:t>Also,</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0.70=0.30</m:t>
                      </m:r>
                    </m:oMath>
                  </m:oMathPara>
                </a14:m>
                <a:endParaRPr lang="en-US" sz="2000" dirty="0">
                  <a:solidFill>
                    <a:schemeClr val="tx1"/>
                  </a:solidFill>
                </a:endParaRPr>
              </a:p>
              <a:p>
                <a:pPr marL="0" indent="0" algn="just">
                  <a:spcAft>
                    <a:spcPts val="1200"/>
                  </a:spcAft>
                  <a:buNone/>
                </a:pPr>
                <a:r>
                  <a:rPr lang="en-US" sz="2000" dirty="0">
                    <a:solidFill>
                      <a:schemeClr val="tx1"/>
                    </a:solidFill>
                  </a:rPr>
                  <a:t>Therefore,</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=0.30×0.70=0.21</m:t>
                      </m:r>
                    </m:oMath>
                  </m:oMathPara>
                </a14:m>
                <a:endParaRPr lang="en-US" sz="2000" dirty="0">
                  <a:solidFill>
                    <a:schemeClr val="tx1"/>
                  </a:solidFill>
                  <a:effectLst/>
                  <a:ea typeface="Calibri" panose="020F0502020204030204" pitchFamily="34" charset="0"/>
                  <a:cs typeface="Times New Roman" panose="02020603050405020304" pitchFamily="18" charset="0"/>
                </a:endParaRPr>
              </a:p>
              <a:p>
                <a:pPr marL="0" indent="0" algn="just">
                  <a:spcAft>
                    <a:spcPts val="1200"/>
                  </a:spcAft>
                  <a:buNone/>
                </a:pPr>
                <a:r>
                  <a:rPr lang="en-US" sz="2000" dirty="0">
                    <a:solidFill>
                      <a:schemeClr val="tx1"/>
                    </a:solidFill>
                  </a:rPr>
                  <a:t>Or,</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0.21=0.79</m:t>
                      </m:r>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solidFill>
                    <a:schemeClr val="tx1"/>
                  </a:solidFill>
                </a:endParaRPr>
              </a:p>
              <a:p>
                <a:pPr marL="0" indent="0" algn="just">
                  <a:spcAft>
                    <a:spcPts val="1200"/>
                  </a:spcAft>
                  <a:buNone/>
                </a:pPr>
                <a:endParaRPr lang="en-US" sz="2000" dirty="0">
                  <a:solidFill>
                    <a:schemeClr val="tx1"/>
                  </a:solidFill>
                </a:endParaRPr>
              </a:p>
              <a:p>
                <a:pPr marL="0" indent="0" algn="just">
                  <a:spcAft>
                    <a:spcPts val="1200"/>
                  </a:spcAft>
                  <a:buNone/>
                </a:pPr>
                <a:r>
                  <a:rPr lang="en-US" sz="2000" dirty="0">
                    <a:solidFill>
                      <a:schemeClr val="tx1"/>
                    </a:solidFill>
                  </a:rPr>
                  <a:t> </a:t>
                </a: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330531" y="949109"/>
                <a:ext cx="4867275" cy="4540087"/>
              </a:xfrm>
              <a:blipFill>
                <a:blip r:embed="rId4"/>
                <a:stretch>
                  <a:fillRect l="-1252" b="-376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94</a:t>
            </a:fld>
            <a:endParaRPr lang="en-US"/>
          </a:p>
        </p:txBody>
      </p:sp>
      <p:sp>
        <p:nvSpPr>
          <p:cNvPr id="13" name="TextBox 12">
            <a:extLst>
              <a:ext uri="{FF2B5EF4-FFF2-40B4-BE49-F238E27FC236}">
                <a16:creationId xmlns:a16="http://schemas.microsoft.com/office/drawing/2014/main" id="{ED9B96C2-9618-1217-68B0-87B3AC69FB91}"/>
              </a:ext>
            </a:extLst>
          </p:cNvPr>
          <p:cNvSpPr txBox="1"/>
          <p:nvPr/>
        </p:nvSpPr>
        <p:spPr>
          <a:xfrm>
            <a:off x="4983456" y="1459068"/>
            <a:ext cx="3614360"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6" name="AutoShape 4" descr="upper P Subscript 3 minus 4 minus 5 Baseline equals 1 minus upper Q Subscript 3 minus 4 minus 5 Baseline equals 1 minus 0.21 equals 0.79">
            <a:extLst>
              <a:ext uri="{FF2B5EF4-FFF2-40B4-BE49-F238E27FC236}">
                <a16:creationId xmlns:a16="http://schemas.microsoft.com/office/drawing/2014/main" id="{7AEA8A76-8863-2DC4-1166-5AD92A047B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upper P Subscript 3 minus 4 minus 5 Baseline equals 1 minus upper Q Subscript 3 minus 4 minus 5 Baseline equals 1 minus 0.21 equals 0.79">
            <a:extLst>
              <a:ext uri="{FF2B5EF4-FFF2-40B4-BE49-F238E27FC236}">
                <a16:creationId xmlns:a16="http://schemas.microsoft.com/office/drawing/2014/main" id="{6B4ADBB4-44A0-FEC6-DC83-61D13261E0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842D5B20-17F2-5013-5588-6E3C05F2864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5953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2"/>
          <a:stretch>
            <a:fillRect/>
          </a:stretch>
        </p:blipFill>
        <p:spPr>
          <a:xfrm>
            <a:off x="4526255" y="1968860"/>
            <a:ext cx="4206290" cy="3729870"/>
          </a:xfrm>
          <a:prstGeom prst="rect">
            <a:avLst/>
          </a:prstGeom>
        </p:spPr>
      </p:pic>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11455" y="777871"/>
                <a:ext cx="4114800" cy="506412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r>
                  <a:rPr lang="en-US" sz="2400" dirty="0">
                    <a:solidFill>
                      <a:schemeClr val="tx1"/>
                    </a:solidFill>
                    <a:latin typeface="Calibri" panose="020F0502020204030204" pitchFamily="34" charset="0"/>
                    <a:cs typeface="Calibri" panose="020F0502020204030204" pitchFamily="34" charset="0"/>
                  </a:rPr>
                  <a:t>Now, we find the probability of continuity of the whole network, which is</a:t>
                </a:r>
              </a:p>
              <a:p>
                <a:pPr marL="91440" indent="0" algn="just">
                  <a:spcBef>
                    <a:spcPts val="600"/>
                  </a:spcBef>
                  <a:spcAft>
                    <a:spcPts val="18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rPr>
                          </m:ctrlPr>
                        </m:mPr>
                        <m:mr>
                          <m:e>
                            <m:sSub>
                              <m:sSubPr>
                                <m:ctrlPr>
                                  <a:rPr lang="en-US" sz="16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20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Network</m:t>
                                </m:r>
                                <m:r>
                                  <m:rPr>
                                    <m:nor/>
                                  </m:rPr>
                                  <a:rPr lang="en-US" sz="20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sub>
                            </m:sSub>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=0.72×0.79×0.40</m:t>
                            </m:r>
                          </m:e>
                        </m:mr>
                        <m: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=0.22752</m:t>
                            </m:r>
                          </m:e>
                        </m:mr>
                      </m:m>
                    </m:oMath>
                  </m:oMathPara>
                </a14:m>
                <a:endParaRPr lang="en-US" sz="2400" dirty="0">
                  <a:solidFill>
                    <a:schemeClr val="tx1"/>
                  </a:solidFill>
                </a:endParaRPr>
              </a:p>
              <a:p>
                <a:pPr marL="0" indent="0" algn="just">
                  <a:spcAft>
                    <a:spcPts val="1200"/>
                  </a:spcAft>
                  <a:buNone/>
                </a:pPr>
                <a:r>
                  <a:rPr lang="en-US" sz="2400" b="1" u="sng" dirty="0">
                    <a:solidFill>
                      <a:schemeClr val="tx1"/>
                    </a:solidFill>
                    <a:latin typeface="Calibri" panose="020F0502020204030204" pitchFamily="34" charset="0"/>
                    <a:cs typeface="Calibri" panose="020F0502020204030204" pitchFamily="34" charset="0"/>
                  </a:rPr>
                  <a:t>Note:</a:t>
                </a:r>
                <a:r>
                  <a:rPr lang="en-US" sz="2400" b="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Network reduction works well for simple systems but becomes very tedious for large systems. Therefore, it is not suitable for large complex systems with many components.</a:t>
                </a: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11455" y="777871"/>
                <a:ext cx="4114800" cy="5064129"/>
              </a:xfrm>
              <a:blipFill>
                <a:blip r:embed="rId3"/>
                <a:stretch>
                  <a:fillRect l="-2222" t="-964" r="-2370" b="-1687"/>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95</a:t>
            </a:fld>
            <a:endParaRPr lang="en-US"/>
          </a:p>
        </p:txBody>
      </p:sp>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4"/>
          <a:stretch>
            <a:fillRect/>
          </a:stretch>
        </p:blipFill>
        <p:spPr>
          <a:xfrm>
            <a:off x="4483015" y="103925"/>
            <a:ext cx="4573004" cy="1395860"/>
          </a:xfrm>
          <a:prstGeom prst="rect">
            <a:avLst/>
          </a:prstGeom>
        </p:spPr>
      </p:pic>
      <p:sp>
        <p:nvSpPr>
          <p:cNvPr id="13" name="TextBox 12">
            <a:extLst>
              <a:ext uri="{FF2B5EF4-FFF2-40B4-BE49-F238E27FC236}">
                <a16:creationId xmlns:a16="http://schemas.microsoft.com/office/drawing/2014/main" id="{ED9B96C2-9618-1217-68B0-87B3AC69FB91}"/>
              </a:ext>
            </a:extLst>
          </p:cNvPr>
          <p:cNvSpPr txBox="1"/>
          <p:nvPr/>
        </p:nvSpPr>
        <p:spPr>
          <a:xfrm>
            <a:off x="4964688" y="1459068"/>
            <a:ext cx="3633128"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6" name="AutoShape 4" descr="upper P Subscript 3 minus 4 minus 5 Baseline equals 1 minus upper Q Subscript 3 minus 4 minus 5 Baseline equals 1 minus 0.21 equals 0.79">
            <a:extLst>
              <a:ext uri="{FF2B5EF4-FFF2-40B4-BE49-F238E27FC236}">
                <a16:creationId xmlns:a16="http://schemas.microsoft.com/office/drawing/2014/main" id="{7AEA8A76-8863-2DC4-1166-5AD92A047B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upper P Subscript 3 minus 4 minus 5 Baseline equals 1 minus upper Q Subscript 3 minus 4 minus 5 Baseline equals 1 minus 0.21 equals 0.79">
            <a:extLst>
              <a:ext uri="{FF2B5EF4-FFF2-40B4-BE49-F238E27FC236}">
                <a16:creationId xmlns:a16="http://schemas.microsoft.com/office/drawing/2014/main" id="{6B4ADBB4-44A0-FEC6-DC83-61D13261E0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616E5E6F-DF55-9519-C15A-B01D2881211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662496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41775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Markov modeling is a popular approach for reliability assessment of power systems.</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Markov modeling is based on the Markov process, which involves defining different states of the system.</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The states represent different operating states of the system, including fully operational and failure states.</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Transitions between states occur randomly and are determined by the probabilities of component failure and repair.</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96</a:t>
            </a:fld>
            <a:endParaRPr lang="en-US"/>
          </a:p>
        </p:txBody>
      </p:sp>
      <p:sp>
        <p:nvSpPr>
          <p:cNvPr id="4" name="Footer Placeholder 4">
            <a:extLst>
              <a:ext uri="{FF2B5EF4-FFF2-40B4-BE49-F238E27FC236}">
                <a16:creationId xmlns:a16="http://schemas.microsoft.com/office/drawing/2014/main" id="{D4ED8435-B34A-2FC7-39FD-F54D1E89690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764596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Failure and repair probabilities in Markov modeling follow exponential distributions, resulting in constant failure rate (λ) and constant repair rate (μ).</a:t>
            </a:r>
          </a:p>
          <a:p>
            <a:pPr marL="285750" indent="-285750" algn="just">
              <a:spcAft>
                <a:spcPts val="1200"/>
              </a:spcAft>
            </a:pPr>
            <a:r>
              <a:rPr lang="en-US" sz="2400" i="0" dirty="0">
                <a:solidFill>
                  <a:schemeClr val="tx1"/>
                </a:solidFill>
                <a:effectLst/>
                <a:latin typeface="Calibri" panose="020F0502020204030204" pitchFamily="34" charset="0"/>
                <a:cs typeface="Calibri" panose="020F0502020204030204" pitchFamily="34" charset="0"/>
              </a:rPr>
              <a:t>An important property of the Markov process is its memoryless nature, meaning that future probabilities only depend on the present state and not on the past.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97</a:t>
            </a:fld>
            <a:endParaRPr lang="en-US"/>
          </a:p>
        </p:txBody>
      </p:sp>
      <p:sp>
        <p:nvSpPr>
          <p:cNvPr id="4" name="Footer Placeholder 4">
            <a:extLst>
              <a:ext uri="{FF2B5EF4-FFF2-40B4-BE49-F238E27FC236}">
                <a16:creationId xmlns:a16="http://schemas.microsoft.com/office/drawing/2014/main" id="{D4ED8435-B34A-2FC7-39FD-F54D1E89690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53515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we consider that the system is in state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can write an expression for transition probabilities at time </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 </a:t>
                </a:r>
                <a:r>
                  <a:rPr lang="en-US" sz="24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Δt</a:t>
                </a:r>
                <a:r>
                  <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small </a:t>
                </a:r>
                <a:r>
                  <a:rPr lang="en-US" sz="24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Δt</a:t>
                </a:r>
                <a:endParaRPr lang="en-US"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probability that the state will change to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probability that the state will remain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1111" t="-967"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98</a:t>
            </a:fld>
            <a:endParaRPr lang="en-US"/>
          </a:p>
        </p:txBody>
      </p:sp>
      <p:sp>
        <p:nvSpPr>
          <p:cNvPr id="4" name="Footer Placeholder 4">
            <a:extLst>
              <a:ext uri="{FF2B5EF4-FFF2-40B4-BE49-F238E27FC236}">
                <a16:creationId xmlns:a16="http://schemas.microsoft.com/office/drawing/2014/main" id="{7BC112A4-4160-17A1-AFD7-2039496292A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64906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32885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further define transition intensities, which are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lim</m:t>
                          </m:r>
                        </m:e>
                        <m:lim>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lim>
                      </m:limLow>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oMath>
                  </m:oMathPara>
                </a14:m>
                <a:endParaRPr lang="en-US" sz="24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r>
                  <a:rPr lang="en-US" sz="2400" dirty="0">
                    <a:solidFill>
                      <a:schemeClr val="tx1"/>
                    </a:solidFill>
                    <a:effectLst/>
                    <a:ea typeface="Calibri" panose="020F0502020204030204" pitchFamily="34" charset="0"/>
                    <a:cs typeface="Times New Roman" panose="02020603050405020304" pitchFamily="18" charset="0"/>
                  </a:rPr>
                  <a:t>,</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lim</m:t>
                          </m:r>
                        </m:e>
                        <m:lim>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lim>
                      </m:limLow>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3288587"/>
              </a:xfrm>
              <a:blipFill>
                <a:blip r:embed="rId2"/>
                <a:stretch>
                  <a:fillRect l="-1111" t="-1484"/>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99</a:t>
            </a:fld>
            <a:endParaRPr lang="en-US"/>
          </a:p>
        </p:txBody>
      </p:sp>
      <p:sp>
        <p:nvSpPr>
          <p:cNvPr id="4" name="Footer Placeholder 4">
            <a:extLst>
              <a:ext uri="{FF2B5EF4-FFF2-40B4-BE49-F238E27FC236}">
                <a16:creationId xmlns:a16="http://schemas.microsoft.com/office/drawing/2014/main" id="{7BC112A4-4160-17A1-AFD7-2039496292A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65243151"/>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22201</TotalTime>
  <Words>10182</Words>
  <Application>Microsoft Office PowerPoint</Application>
  <PresentationFormat>On-screen Show (4:3)</PresentationFormat>
  <Paragraphs>888</Paragraphs>
  <Slides>130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Univers 65</vt:lpstr>
      <vt:lpstr>Univers 67 CondensedBold</vt:lpstr>
      <vt:lpstr>Arial</vt:lpstr>
      <vt:lpstr>Calibri</vt:lpstr>
      <vt:lpstr>Cambria Math</vt:lpstr>
      <vt:lpstr>Georgia</vt:lpstr>
      <vt:lpstr>Times</vt:lpstr>
      <vt:lpstr>Times New Roman</vt:lpstr>
      <vt:lpstr>Wingdings</vt:lpstr>
      <vt:lpstr>PowerPoint</vt:lpstr>
      <vt:lpstr>Distribution System Reliability </vt:lpstr>
      <vt:lpstr>Distribution System Reliability</vt:lpstr>
      <vt:lpstr>1. Motivation</vt:lpstr>
      <vt:lpstr>1. Motivation</vt:lpstr>
      <vt:lpstr>1. Motivation</vt:lpstr>
      <vt:lpstr>1. Motivation</vt:lpstr>
      <vt:lpstr>1. Motivation</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2. Basic Definitions</vt:lpstr>
      <vt:lpstr>3. Reliability Indices</vt:lpstr>
      <vt:lpstr>3. Reliability Indices</vt:lpstr>
      <vt:lpstr>3.1 Basic Parameters</vt:lpstr>
      <vt:lpstr>3.1 Basic Parameters</vt:lpstr>
      <vt:lpstr>3.1 Basic Parameters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3.3 Load Based Indices</vt:lpstr>
      <vt:lpstr>3.3 Load Based Indices</vt:lpstr>
      <vt:lpstr>3.4 Momentary Interruption Indices</vt:lpstr>
      <vt:lpstr>3.4 Momentary Interruption Indices</vt:lpstr>
      <vt:lpstr>3.4 Momentary Interruption Indices</vt:lpstr>
      <vt:lpstr>3.5 Sustained Interruption Example</vt:lpstr>
      <vt:lpstr>3.5 Sustained Interruption Example</vt:lpstr>
      <vt:lpstr>3.5 Sustained Interruption Example</vt:lpstr>
      <vt:lpstr>3.5 Sustained Interruption Example</vt:lpstr>
      <vt:lpstr>3.5 Sustained Interruption Example</vt:lpstr>
      <vt:lpstr>3.5 Sustained Interruption Example</vt:lpstr>
      <vt:lpstr>3.5 Sustained Interruption Example</vt:lpstr>
      <vt:lpstr>3.5 Sustained Interruption Example</vt:lpstr>
      <vt:lpstr>3.6 Momentary Interruption Example</vt:lpstr>
      <vt:lpstr>3.6 Momentary Interruption Example</vt:lpstr>
      <vt:lpstr>4. Major Event Day Classification</vt:lpstr>
      <vt:lpstr>4. Major Event Day Classification</vt:lpstr>
      <vt:lpstr>4. Major Event Day Classification</vt:lpstr>
      <vt:lpstr>4. Major Event Day Classification</vt:lpstr>
      <vt:lpstr>4. Major Event Day Classification</vt:lpstr>
      <vt:lpstr>4. Major Event Day Classification</vt:lpstr>
      <vt:lpstr>5. Causes of Outages</vt:lpstr>
      <vt:lpstr>5. Causes of Outages</vt:lpstr>
      <vt:lpstr>5. Causes of Outages</vt:lpstr>
      <vt:lpstr>5.1. Trees</vt:lpstr>
      <vt:lpstr>5.1. Trees</vt:lpstr>
      <vt:lpstr>5.2. Lightning</vt:lpstr>
      <vt:lpstr>5.2. Lightning</vt:lpstr>
      <vt:lpstr>5.2. Lightning</vt:lpstr>
      <vt:lpstr>5.3. Wind</vt:lpstr>
      <vt:lpstr>5.3. Wind</vt:lpstr>
      <vt:lpstr>5.4. Icing</vt:lpstr>
      <vt:lpstr>5.4. Icing</vt:lpstr>
      <vt:lpstr>5.5. Animals/Birds</vt:lpstr>
      <vt:lpstr>5.5. Animals/Birds</vt:lpstr>
      <vt:lpstr>5.6. Vehicular Traffic</vt:lpstr>
      <vt:lpstr>5.6. Vehicular Traffic</vt:lpstr>
      <vt:lpstr>5.7. Age of Components</vt:lpstr>
      <vt:lpstr>5.8. Conductor Size</vt:lpstr>
      <vt:lpstr>6. Outage Recording</vt:lpstr>
      <vt:lpstr>6. Outage Recording</vt:lpstr>
      <vt:lpstr>6. Outage Recording</vt:lpstr>
      <vt:lpstr>6. Outage Recording</vt:lpstr>
      <vt:lpstr>6. Outage Recording</vt:lpstr>
      <vt:lpstr>7. Predictive Reliability Assessment</vt:lpstr>
      <vt:lpstr>7. 1 Component Failure Models</vt:lpstr>
      <vt:lpstr>7. 1 Component Failure Models</vt:lpstr>
      <vt:lpstr>7. 1 Component Failure Models</vt:lpstr>
      <vt:lpstr>7. 1 Component Failure Models</vt:lpstr>
      <vt:lpstr>7. 1 Component Failure Models</vt:lpstr>
      <vt:lpstr>7. 2 Network Reduction</vt:lpstr>
      <vt:lpstr>7. 2 Network Reduction</vt:lpstr>
      <vt:lpstr>7. 2 Network Reduction</vt:lpstr>
      <vt:lpstr>7. 2 Network Reduction</vt:lpstr>
      <vt:lpstr>7. 2 Network Reduction</vt:lpstr>
      <vt:lpstr>7. 2 Network Reduction</vt:lpstr>
      <vt:lpstr>Example</vt:lpstr>
      <vt:lpstr>Example</vt:lpstr>
      <vt:lpstr>Example</vt:lpstr>
      <vt:lpstr>7. 3 Markov Modeling</vt:lpstr>
      <vt:lpstr>7. 3 Markov Modeling</vt:lpstr>
      <vt:lpstr>7. 3 Markov Modeling</vt:lpstr>
      <vt:lpstr>7. 3 Markov Modeling</vt:lpstr>
      <vt:lpstr>7. 3 Markov Modeling</vt:lpstr>
      <vt:lpstr>7. 3 Markov Modeling</vt:lpstr>
      <vt:lpstr>7. 3 Markov Modeling</vt:lpstr>
      <vt:lpstr>7. 3 Markov Modeling</vt:lpstr>
      <vt:lpstr>Example</vt:lpstr>
      <vt:lpstr>Example</vt:lpstr>
      <vt:lpstr>Solution</vt:lpstr>
      <vt:lpstr>Solution</vt:lpstr>
      <vt:lpstr>Solution</vt:lpstr>
      <vt:lpstr>Solution</vt:lpstr>
      <vt:lpstr>Solution</vt:lpstr>
      <vt:lpstr>7.4 Failure Modes and Effects Analysis (FMEA)</vt:lpstr>
      <vt:lpstr>7.4 Failure Modes and Effects Analysis (FMEA)</vt:lpstr>
      <vt:lpstr>7.4.1 FMEA Method Assumptions</vt:lpstr>
      <vt:lpstr>7.4.1 FMEA Method Assumptions</vt:lpstr>
      <vt:lpstr>7.4.2 FMEA Procedure</vt:lpstr>
      <vt:lpstr>Example</vt:lpstr>
      <vt:lpstr>Example</vt:lpstr>
      <vt:lpstr>Example</vt:lpstr>
      <vt:lpstr>Example</vt:lpstr>
      <vt:lpstr>Example</vt:lpstr>
      <vt:lpstr>7.5 Monte Carlo Simulation</vt:lpstr>
      <vt:lpstr>7.5 Monte Carlo Simulation</vt:lpstr>
      <vt:lpstr>7.5 Monte Carlo Simulation</vt:lpstr>
      <vt:lpstr>7.5 Monte Carlo Simulation</vt:lpstr>
      <vt:lpstr>7.5 Monte Carlo Simulation</vt:lpstr>
      <vt:lpstr>7.5 Monte Carlo Simulation</vt:lpstr>
      <vt:lpstr>8. Regulation of Reliability</vt:lpstr>
      <vt:lpstr>8. Regulation of Reliability</vt:lpstr>
      <vt:lpstr>8. Regulation of Reliability</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Zheng, Junyuan [E CPE]</cp:lastModifiedBy>
  <cp:revision>43</cp:revision>
  <dcterms:created xsi:type="dcterms:W3CDTF">2022-12-20T23:57:39Z</dcterms:created>
  <dcterms:modified xsi:type="dcterms:W3CDTF">2025-11-03T22:17:30Z</dcterms:modified>
</cp:coreProperties>
</file>